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7_B7C7274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72" r:id="rId6"/>
    <p:sldId id="274" r:id="rId7"/>
    <p:sldId id="276" r:id="rId8"/>
    <p:sldId id="279" r:id="rId9"/>
    <p:sldId id="277" r:id="rId10"/>
    <p:sldId id="278" r:id="rId11"/>
    <p:sldId id="267" r:id="rId12"/>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8E38FC-BBA4-1EAF-F6CD-2484E5B44BE3}" name="Constança Magalhaes" initials="CM" userId="S::constanca.magalhaes@energy-cities.eu::173b7af7-64c2-4e24-8119-765f9f59c3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E022"/>
    <a:srgbClr val="00B6C2"/>
    <a:srgbClr val="0059AA"/>
    <a:srgbClr val="00A89E"/>
    <a:srgbClr val="8CC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9395F-8C31-81B9-C040-4F5D8CA9D1A4}" v="2" dt="2024-09-24T08:55:10.997"/>
    <p1510:client id="{2B345965-6AF4-864B-3FB6-7BD122597D9C}" v="2" dt="2024-09-25T09:13:42.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64"/>
    <p:restoredTop sz="94691"/>
  </p:normalViewPr>
  <p:slideViewPr>
    <p:cSldViewPr snapToGrid="0">
      <p:cViewPr varScale="1">
        <p:scale>
          <a:sx n="71" d="100"/>
          <a:sy n="71" d="100"/>
        </p:scale>
        <p:origin x="176"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omments/modernComment_117_B7C7274C.xml><?xml version="1.0" encoding="utf-8"?>
<p188:cmLst xmlns:a="http://schemas.openxmlformats.org/drawingml/2006/main" xmlns:r="http://schemas.openxmlformats.org/officeDocument/2006/relationships" xmlns:p188="http://schemas.microsoft.com/office/powerpoint/2018/8/main">
  <p188:cm id="{2D7AEFA5-0682-4231-86F2-7049D27911D2}" authorId="{058E38FC-BBA4-1EAF-F6CD-2484E5B44BE3}" created="2024-09-25T09:13:42.869">
    <ac:deMkLst xmlns:ac="http://schemas.microsoft.com/office/drawing/2013/main/command">
      <pc:docMk xmlns:pc="http://schemas.microsoft.com/office/powerpoint/2013/main/command"/>
      <pc:sldMk xmlns:pc="http://schemas.microsoft.com/office/powerpoint/2013/main/command" cId="3083282252" sldId="279"/>
      <ac:spMk id="2" creationId="{A1B3F4D4-FEE5-CFBB-70D1-F1E2388573C6}"/>
    </ac:deMkLst>
    <p188:txBody>
      <a:bodyPr/>
      <a:lstStyle/>
      <a:p>
        <a:r>
          <a:rPr lang="en-US"/>
          <a:t>find inspiration + call to action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37FA9-72AC-C344-AFAB-6F04753BFC73}" type="datetimeFigureOut">
              <a:rPr lang="en-SE" smtClean="0"/>
              <a:t>9/25/24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609C2-202A-7641-8EF8-3014C29608F8}" type="slidenum">
              <a:rPr lang="en-SE" smtClean="0"/>
              <a:t>‹N°›</a:t>
            </a:fld>
            <a:endParaRPr lang="en-SE"/>
          </a:p>
        </p:txBody>
      </p:sp>
    </p:spTree>
    <p:extLst>
      <p:ext uri="{BB962C8B-B14F-4D97-AF65-F5344CB8AC3E}">
        <p14:creationId xmlns:p14="http://schemas.microsoft.com/office/powerpoint/2010/main" val="169254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E609C2-202A-7641-8EF8-3014C29608F8}" type="slidenum">
              <a:rPr lang="en-SE" smtClean="0"/>
              <a:t>2</a:t>
            </a:fld>
            <a:endParaRPr lang="en-SE"/>
          </a:p>
        </p:txBody>
      </p:sp>
    </p:spTree>
    <p:extLst>
      <p:ext uri="{BB962C8B-B14F-4D97-AF65-F5344CB8AC3E}">
        <p14:creationId xmlns:p14="http://schemas.microsoft.com/office/powerpoint/2010/main" val="325540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E609C2-202A-7641-8EF8-3014C29608F8}" type="slidenum">
              <a:rPr lang="en-SE" smtClean="0"/>
              <a:t>3</a:t>
            </a:fld>
            <a:endParaRPr lang="en-SE"/>
          </a:p>
        </p:txBody>
      </p:sp>
    </p:spTree>
    <p:extLst>
      <p:ext uri="{BB962C8B-B14F-4D97-AF65-F5344CB8AC3E}">
        <p14:creationId xmlns:p14="http://schemas.microsoft.com/office/powerpoint/2010/main" val="56732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E609C2-202A-7641-8EF8-3014C29608F8}" type="slidenum">
              <a:rPr lang="en-SE" smtClean="0"/>
              <a:t>4</a:t>
            </a:fld>
            <a:endParaRPr lang="en-SE"/>
          </a:p>
        </p:txBody>
      </p:sp>
    </p:spTree>
    <p:extLst>
      <p:ext uri="{BB962C8B-B14F-4D97-AF65-F5344CB8AC3E}">
        <p14:creationId xmlns:p14="http://schemas.microsoft.com/office/powerpoint/2010/main" val="199646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E609C2-202A-7641-8EF8-3014C29608F8}" type="slidenum">
              <a:rPr lang="en-SE" smtClean="0"/>
              <a:t>5</a:t>
            </a:fld>
            <a:endParaRPr lang="en-SE"/>
          </a:p>
        </p:txBody>
      </p:sp>
    </p:spTree>
    <p:extLst>
      <p:ext uri="{BB962C8B-B14F-4D97-AF65-F5344CB8AC3E}">
        <p14:creationId xmlns:p14="http://schemas.microsoft.com/office/powerpoint/2010/main" val="367658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E609C2-202A-7641-8EF8-3014C29608F8}" type="slidenum">
              <a:rPr lang="en-SE" smtClean="0"/>
              <a:t>6</a:t>
            </a:fld>
            <a:endParaRPr lang="en-SE"/>
          </a:p>
        </p:txBody>
      </p:sp>
    </p:spTree>
    <p:extLst>
      <p:ext uri="{BB962C8B-B14F-4D97-AF65-F5344CB8AC3E}">
        <p14:creationId xmlns:p14="http://schemas.microsoft.com/office/powerpoint/2010/main" val="265383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E609C2-202A-7641-8EF8-3014C29608F8}" type="slidenum">
              <a:rPr lang="en-SE" smtClean="0"/>
              <a:t>7</a:t>
            </a:fld>
            <a:endParaRPr lang="en-SE"/>
          </a:p>
        </p:txBody>
      </p:sp>
    </p:spTree>
    <p:extLst>
      <p:ext uri="{BB962C8B-B14F-4D97-AF65-F5344CB8AC3E}">
        <p14:creationId xmlns:p14="http://schemas.microsoft.com/office/powerpoint/2010/main" val="186223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C0AF-CC87-2303-5557-4CCB903D85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8E0F9EBD-DFC4-1A5A-8074-0D1F468373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8C65915B-5759-4C4D-84C7-C66F273D6FAB}"/>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5" name="Footer Placeholder 4">
            <a:extLst>
              <a:ext uri="{FF2B5EF4-FFF2-40B4-BE49-F238E27FC236}">
                <a16:creationId xmlns:a16="http://schemas.microsoft.com/office/drawing/2014/main" id="{56ED8D3D-A800-B946-F7DE-8458B5D6BCD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B8F92E88-72AC-854A-6B8B-0495DD0CD4BF}"/>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320195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149E-0BD1-4B62-3F8A-78ECF51E332B}"/>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10CE1100-E475-4521-9F83-B9DC5BB4EF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53EDF456-7520-7602-CB0B-4047AFB267B6}"/>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5" name="Footer Placeholder 4">
            <a:extLst>
              <a:ext uri="{FF2B5EF4-FFF2-40B4-BE49-F238E27FC236}">
                <a16:creationId xmlns:a16="http://schemas.microsoft.com/office/drawing/2014/main" id="{5CF42479-6FBC-C02D-5F97-E84054436938}"/>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37D60DDE-8966-3278-03E1-1F59CACDD949}"/>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78503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403DAF-7F27-CBD0-7DE2-C16BD3B685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7ABC632D-FEA7-B8E5-6B82-A07D90E954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46BEE22B-801E-17AE-3E01-6D3372BE9CA0}"/>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5" name="Footer Placeholder 4">
            <a:extLst>
              <a:ext uri="{FF2B5EF4-FFF2-40B4-BE49-F238E27FC236}">
                <a16:creationId xmlns:a16="http://schemas.microsoft.com/office/drawing/2014/main" id="{0ECA51E2-764E-D5B9-8137-1DDA238F6C7F}"/>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0BB13D6-304D-FE72-FA7B-5C4F1185378F}"/>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203018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4E03-37B5-74F3-6717-DB2B9E75D6B8}"/>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4F387BD3-59DE-A7A2-72C5-A63F67B49E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397E2FB2-DE1B-B219-778D-C686F6B77ACF}"/>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5" name="Footer Placeholder 4">
            <a:extLst>
              <a:ext uri="{FF2B5EF4-FFF2-40B4-BE49-F238E27FC236}">
                <a16:creationId xmlns:a16="http://schemas.microsoft.com/office/drawing/2014/main" id="{026BDDB9-CE19-6CDC-27EE-E79ED3668674}"/>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C97438DC-4D90-D7B0-1156-EEBF24895CF0}"/>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9298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5DC9-EB4C-6BC9-3536-7E726E7E5B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98889C88-A366-2F73-307A-03961FE84B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A49DF8-95B8-8F8C-2C3F-56E948EE6794}"/>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5" name="Footer Placeholder 4">
            <a:extLst>
              <a:ext uri="{FF2B5EF4-FFF2-40B4-BE49-F238E27FC236}">
                <a16:creationId xmlns:a16="http://schemas.microsoft.com/office/drawing/2014/main" id="{F30019EE-B17C-EF7D-CE40-5F5F17E0C348}"/>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B825BB47-5FFA-9C43-7869-6AE2462226A6}"/>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89412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F714-4896-D128-45E4-EBD23292DD16}"/>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C0942E08-ABF3-6D69-BEBD-05BCF86AF0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B57D64C9-B3C9-FA99-DBDD-2F1BDD4DCBC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7956AC86-B2E5-5C51-1895-038B77487457}"/>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6" name="Footer Placeholder 5">
            <a:extLst>
              <a:ext uri="{FF2B5EF4-FFF2-40B4-BE49-F238E27FC236}">
                <a16:creationId xmlns:a16="http://schemas.microsoft.com/office/drawing/2014/main" id="{005B74AC-B9FA-C790-A69D-5FA243D5F6FC}"/>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024FC7C5-7147-211B-7999-2403A4836E83}"/>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43659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25AF-682E-3181-D9C1-B73ECFB126EA}"/>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5070E329-B851-516A-B527-58F4E80B76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FB6071-3115-FC9E-0C26-8F18014B88C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92DFB2BC-E313-DA74-70F6-B143B2265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9945E7-244C-6A93-D672-64146247DE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08499A68-1C48-A05E-65D3-FA377B1005EA}"/>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8" name="Footer Placeholder 7">
            <a:extLst>
              <a:ext uri="{FF2B5EF4-FFF2-40B4-BE49-F238E27FC236}">
                <a16:creationId xmlns:a16="http://schemas.microsoft.com/office/drawing/2014/main" id="{8F8C80DF-3762-F506-6DDF-82115305FB79}"/>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6B8FAEF7-C2D1-40FE-21BD-E4F5C6081CBE}"/>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113359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9EA9-95A8-A365-9456-EA2AE878313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45FB65-2EC0-AD49-C17A-2FC37F553959}"/>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4" name="Footer Placeholder 3">
            <a:extLst>
              <a:ext uri="{FF2B5EF4-FFF2-40B4-BE49-F238E27FC236}">
                <a16:creationId xmlns:a16="http://schemas.microsoft.com/office/drawing/2014/main" id="{8225A4DE-7CFE-0106-90D2-353F12242071}"/>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E8E7E43B-E529-F324-D0C0-788CAA6D2807}"/>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345227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1C30D2-7C77-070E-5822-775A470AB5E0}"/>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3" name="Footer Placeholder 2">
            <a:extLst>
              <a:ext uri="{FF2B5EF4-FFF2-40B4-BE49-F238E27FC236}">
                <a16:creationId xmlns:a16="http://schemas.microsoft.com/office/drawing/2014/main" id="{6C12BEC4-E993-A255-6CBE-A527A1FE6E0E}"/>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79E4819-3430-E101-B83D-0663188F51FF}"/>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281031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E8AC-CE2A-2B47-9F4C-61C8CBA716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20234316-E18F-88FF-B99A-4EBA1C76F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C8455986-D7D9-5A7C-054E-80E67F562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EAD5F9-94E5-6E5F-BEE3-F8162CEDEEF5}"/>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6" name="Footer Placeholder 5">
            <a:extLst>
              <a:ext uri="{FF2B5EF4-FFF2-40B4-BE49-F238E27FC236}">
                <a16:creationId xmlns:a16="http://schemas.microsoft.com/office/drawing/2014/main" id="{A9FE194D-45BD-2799-C566-EE5999DAFC9B}"/>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3DC9418-E59A-8971-E8BD-9C1EAFD2E850}"/>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139544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19C1-6028-0ECD-CA5D-C390C5855E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DD88AAD9-E2DD-284C-1BDC-DDFE0907B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B2BFAB0-927F-BA80-78FD-71888FB9E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F9DAB8-4490-4E70-2C0B-C2471D4158DF}"/>
              </a:ext>
            </a:extLst>
          </p:cNvPr>
          <p:cNvSpPr>
            <a:spLocks noGrp="1"/>
          </p:cNvSpPr>
          <p:nvPr>
            <p:ph type="dt" sz="half" idx="10"/>
          </p:nvPr>
        </p:nvSpPr>
        <p:spPr/>
        <p:txBody>
          <a:bodyPr/>
          <a:lstStyle/>
          <a:p>
            <a:fld id="{73C42A6F-2274-EC4E-AE0D-962217A0CC2D}" type="datetimeFigureOut">
              <a:rPr lang="en-SE" smtClean="0"/>
              <a:t>9/25/24</a:t>
            </a:fld>
            <a:endParaRPr lang="en-SE"/>
          </a:p>
        </p:txBody>
      </p:sp>
      <p:sp>
        <p:nvSpPr>
          <p:cNvPr id="6" name="Footer Placeholder 5">
            <a:extLst>
              <a:ext uri="{FF2B5EF4-FFF2-40B4-BE49-F238E27FC236}">
                <a16:creationId xmlns:a16="http://schemas.microsoft.com/office/drawing/2014/main" id="{E49D8B47-51C4-5B0C-C969-871FC7721D11}"/>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867FEF4-E334-CA2F-427B-F775D1DE2276}"/>
              </a:ext>
            </a:extLst>
          </p:cNvPr>
          <p:cNvSpPr>
            <a:spLocks noGrp="1"/>
          </p:cNvSpPr>
          <p:nvPr>
            <p:ph type="sldNum" sz="quarter" idx="12"/>
          </p:nvPr>
        </p:nvSpPr>
        <p:spPr/>
        <p:txBody>
          <a:bodyPr/>
          <a:lstStyle/>
          <a:p>
            <a:fld id="{307D467E-22CD-164B-9B4C-B4CF5F192B78}" type="slidenum">
              <a:rPr lang="en-SE" smtClean="0"/>
              <a:t>‹N°›</a:t>
            </a:fld>
            <a:endParaRPr lang="en-SE"/>
          </a:p>
        </p:txBody>
      </p:sp>
    </p:spTree>
    <p:extLst>
      <p:ext uri="{BB962C8B-B14F-4D97-AF65-F5344CB8AC3E}">
        <p14:creationId xmlns:p14="http://schemas.microsoft.com/office/powerpoint/2010/main" val="345331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F83F24-7046-9AE4-A562-38D386113A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396D5E6B-79D6-B93B-F1FD-228BD5C86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44F0F334-0ACC-D979-DD5F-1851B64F8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C42A6F-2274-EC4E-AE0D-962217A0CC2D}" type="datetimeFigureOut">
              <a:rPr lang="en-SE" smtClean="0"/>
              <a:t>9/25/24</a:t>
            </a:fld>
            <a:endParaRPr lang="en-SE"/>
          </a:p>
        </p:txBody>
      </p:sp>
      <p:sp>
        <p:nvSpPr>
          <p:cNvPr id="5" name="Footer Placeholder 4">
            <a:extLst>
              <a:ext uri="{FF2B5EF4-FFF2-40B4-BE49-F238E27FC236}">
                <a16:creationId xmlns:a16="http://schemas.microsoft.com/office/drawing/2014/main" id="{664190A8-5B5F-005C-2EB8-991404A55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E"/>
          </a:p>
        </p:txBody>
      </p:sp>
      <p:sp>
        <p:nvSpPr>
          <p:cNvPr id="6" name="Slide Number Placeholder 5">
            <a:extLst>
              <a:ext uri="{FF2B5EF4-FFF2-40B4-BE49-F238E27FC236}">
                <a16:creationId xmlns:a16="http://schemas.microsoft.com/office/drawing/2014/main" id="{203E789D-53E5-D3B8-F178-72F836DD7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7D467E-22CD-164B-9B4C-B4CF5F192B78}" type="slidenum">
              <a:rPr lang="en-SE" smtClean="0"/>
              <a:t>‹N°›</a:t>
            </a:fld>
            <a:endParaRPr lang="en-SE"/>
          </a:p>
        </p:txBody>
      </p:sp>
    </p:spTree>
    <p:extLst>
      <p:ext uri="{BB962C8B-B14F-4D97-AF65-F5344CB8AC3E}">
        <p14:creationId xmlns:p14="http://schemas.microsoft.com/office/powerpoint/2010/main" val="380386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hyperlink" Target="https://eu-mayors.ec.europa.eu/en/Cities-Heat-Detox-Communication-Package-Cities" TargetMode="External"/><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117_B7C7274C.xm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hyperlink" Target="https://eu-mayors.ec.europa.eu/en/Cities-Heat-Detox-Communication-Package-Cit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mailto:campaigns@eumayors.eu" TargetMode="Externa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https://eu-mayors.ec.europa.eu/en/The-Cities-Heat-Detox" TargetMode="Externa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9D37-886C-5B8F-8DD7-38551A04B6FB}"/>
              </a:ext>
            </a:extLst>
          </p:cNvPr>
          <p:cNvSpPr>
            <a:spLocks noGrp="1"/>
          </p:cNvSpPr>
          <p:nvPr>
            <p:ph type="ctrTitle"/>
          </p:nvPr>
        </p:nvSpPr>
        <p:spPr>
          <a:xfrm>
            <a:off x="7702500" y="2353252"/>
            <a:ext cx="4065641" cy="2383062"/>
          </a:xfrm>
        </p:spPr>
        <p:txBody>
          <a:bodyPr>
            <a:normAutofit/>
          </a:bodyPr>
          <a:lstStyle/>
          <a:p>
            <a:pPr algn="l"/>
            <a:r>
              <a:rPr lang="en-US" sz="4800" dirty="0">
                <a:solidFill>
                  <a:srgbClr val="0059AA"/>
                </a:solidFill>
                <a:latin typeface="Source Sans 3 SemiBold" panose="020B0303030403020204" pitchFamily="34" charset="0"/>
              </a:rPr>
              <a:t>COVENANT OF MAYORS CAMPAIGN</a:t>
            </a:r>
            <a:endParaRPr lang="en-SE" sz="4800">
              <a:solidFill>
                <a:srgbClr val="0059AA"/>
              </a:solidFill>
              <a:latin typeface="Source Sans 3 Light" panose="020B0303030403020204" pitchFamily="34" charset="0"/>
            </a:endParaRPr>
          </a:p>
        </p:txBody>
      </p:sp>
      <p:pic>
        <p:nvPicPr>
          <p:cNvPr id="5" name="Picture 4" descr="A logo with text on it&#10;&#10;Description automatically generated with medium confidence">
            <a:extLst>
              <a:ext uri="{FF2B5EF4-FFF2-40B4-BE49-F238E27FC236}">
                <a16:creationId xmlns:a16="http://schemas.microsoft.com/office/drawing/2014/main" id="{44EFA6AC-28A5-7A64-BE89-3504C064DC86}"/>
              </a:ext>
            </a:extLst>
          </p:cNvPr>
          <p:cNvPicPr>
            <a:picLocks noChangeAspect="1"/>
          </p:cNvPicPr>
          <p:nvPr/>
        </p:nvPicPr>
        <p:blipFill rotWithShape="1">
          <a:blip r:embed="rId2"/>
          <a:srcRect l="29170" t="29170" r="29170" b="29170"/>
          <a:stretch/>
        </p:blipFill>
        <p:spPr>
          <a:xfrm>
            <a:off x="2020778" y="729000"/>
            <a:ext cx="5400000" cy="54000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5AFF2A3C-D553-D0D5-5861-9D50B7F4684C}"/>
              </a:ext>
            </a:extLst>
          </p:cNvPr>
          <p:cNvPicPr>
            <a:picLocks noChangeAspect="1"/>
          </p:cNvPicPr>
          <p:nvPr/>
        </p:nvPicPr>
        <p:blipFill rotWithShape="1">
          <a:blip r:embed="rId3"/>
          <a:srcRect l="36877" t="36877" r="42126" b="47376"/>
          <a:stretch/>
        </p:blipFill>
        <p:spPr>
          <a:xfrm>
            <a:off x="6179445" y="4791804"/>
            <a:ext cx="1688523" cy="1266392"/>
          </a:xfrm>
          <a:prstGeom prst="rect">
            <a:avLst/>
          </a:prstGeom>
        </p:spPr>
      </p:pic>
      <p:pic>
        <p:nvPicPr>
          <p:cNvPr id="11" name="Picture 10" descr="A logo for a company&#10;&#10;Description automatically generated">
            <a:extLst>
              <a:ext uri="{FF2B5EF4-FFF2-40B4-BE49-F238E27FC236}">
                <a16:creationId xmlns:a16="http://schemas.microsoft.com/office/drawing/2014/main" id="{C7721B18-4F91-8FAD-4333-2CA805A0446E}"/>
              </a:ext>
            </a:extLst>
          </p:cNvPr>
          <p:cNvPicPr>
            <a:picLocks noChangeAspect="1"/>
          </p:cNvPicPr>
          <p:nvPr/>
        </p:nvPicPr>
        <p:blipFill>
          <a:blip r:embed="rId4"/>
          <a:stretch>
            <a:fillRect/>
          </a:stretch>
        </p:blipFill>
        <p:spPr>
          <a:xfrm>
            <a:off x="9626475" y="5836137"/>
            <a:ext cx="1209800" cy="604900"/>
          </a:xfrm>
          <a:prstGeom prst="rect">
            <a:avLst/>
          </a:prstGeom>
        </p:spPr>
      </p:pic>
      <p:pic>
        <p:nvPicPr>
          <p:cNvPr id="14" name="Picture 13" descr="A blue flag with yellow stars&#10;&#10;Description automatically generated">
            <a:extLst>
              <a:ext uri="{FF2B5EF4-FFF2-40B4-BE49-F238E27FC236}">
                <a16:creationId xmlns:a16="http://schemas.microsoft.com/office/drawing/2014/main" id="{69A7692E-41CB-91F7-701E-41201B87707D}"/>
              </a:ext>
            </a:extLst>
          </p:cNvPr>
          <p:cNvPicPr>
            <a:picLocks noChangeAspect="1"/>
          </p:cNvPicPr>
          <p:nvPr/>
        </p:nvPicPr>
        <p:blipFill>
          <a:blip r:embed="rId5"/>
          <a:stretch>
            <a:fillRect/>
          </a:stretch>
        </p:blipFill>
        <p:spPr>
          <a:xfrm>
            <a:off x="11160000" y="6037397"/>
            <a:ext cx="366966" cy="244644"/>
          </a:xfrm>
          <a:prstGeom prst="rect">
            <a:avLst/>
          </a:prstGeom>
        </p:spPr>
      </p:pic>
      <p:grpSp>
        <p:nvGrpSpPr>
          <p:cNvPr id="4" name="Groupe 3">
            <a:extLst>
              <a:ext uri="{FF2B5EF4-FFF2-40B4-BE49-F238E27FC236}">
                <a16:creationId xmlns:a16="http://schemas.microsoft.com/office/drawing/2014/main" id="{2BBDA18E-A981-D06D-B0BE-319AC7315D15}"/>
              </a:ext>
            </a:extLst>
          </p:cNvPr>
          <p:cNvGrpSpPr/>
          <p:nvPr/>
        </p:nvGrpSpPr>
        <p:grpSpPr>
          <a:xfrm>
            <a:off x="-159976" y="-642305"/>
            <a:ext cx="3753648" cy="2450283"/>
            <a:chOff x="8218865" y="5655210"/>
            <a:chExt cx="3024536" cy="1881535"/>
          </a:xfrm>
        </p:grpSpPr>
        <p:pic>
          <p:nvPicPr>
            <p:cNvPr id="6" name="Image 5" descr="Une image contenant noir, obscurité&#10;&#10;Description générée automatiquement">
              <a:extLst>
                <a:ext uri="{FF2B5EF4-FFF2-40B4-BE49-F238E27FC236}">
                  <a16:creationId xmlns:a16="http://schemas.microsoft.com/office/drawing/2014/main" id="{A152262D-16E6-26B3-8751-FCAD3F5A39AF}"/>
                </a:ext>
              </a:extLst>
            </p:cNvPr>
            <p:cNvPicPr>
              <a:picLocks noChangeAspect="1"/>
            </p:cNvPicPr>
            <p:nvPr/>
          </p:nvPicPr>
          <p:blipFill>
            <a:blip r:embed="rId6"/>
            <a:stretch>
              <a:fillRect/>
            </a:stretch>
          </p:blipFill>
          <p:spPr>
            <a:xfrm>
              <a:off x="8218865" y="5655210"/>
              <a:ext cx="1881535" cy="1881535"/>
            </a:xfrm>
            <a:prstGeom prst="rect">
              <a:avLst/>
            </a:prstGeom>
          </p:spPr>
        </p:pic>
        <p:pic>
          <p:nvPicPr>
            <p:cNvPr id="8" name="Image 7" descr="Une image contenant noir, obscurité&#10;&#10;Description générée automatiquement">
              <a:extLst>
                <a:ext uri="{FF2B5EF4-FFF2-40B4-BE49-F238E27FC236}">
                  <a16:creationId xmlns:a16="http://schemas.microsoft.com/office/drawing/2014/main" id="{9F35DA3C-B3C2-BF12-1CAC-19B6C4367206}"/>
                </a:ext>
              </a:extLst>
            </p:cNvPr>
            <p:cNvPicPr>
              <a:picLocks noChangeAspect="1"/>
            </p:cNvPicPr>
            <p:nvPr/>
          </p:nvPicPr>
          <p:blipFill>
            <a:blip r:embed="rId7"/>
            <a:stretch>
              <a:fillRect/>
            </a:stretch>
          </p:blipFill>
          <p:spPr>
            <a:xfrm>
              <a:off x="9361866" y="5655210"/>
              <a:ext cx="1881535" cy="1881535"/>
            </a:xfrm>
            <a:prstGeom prst="rect">
              <a:avLst/>
            </a:prstGeom>
          </p:spPr>
        </p:pic>
      </p:grpSp>
      <p:pic>
        <p:nvPicPr>
          <p:cNvPr id="10" name="Image 9" descr="Une image contenant capture d’écran, Graphique, noir, conception&#10;&#10;Description générée automatiquement">
            <a:extLst>
              <a:ext uri="{FF2B5EF4-FFF2-40B4-BE49-F238E27FC236}">
                <a16:creationId xmlns:a16="http://schemas.microsoft.com/office/drawing/2014/main" id="{A8911CA0-00ED-1587-90FD-0D64739522A7}"/>
              </a:ext>
            </a:extLst>
          </p:cNvPr>
          <p:cNvPicPr>
            <a:picLocks noChangeAspect="1"/>
          </p:cNvPicPr>
          <p:nvPr/>
        </p:nvPicPr>
        <p:blipFill rotWithShape="1">
          <a:blip r:embed="rId8"/>
          <a:srcRect l="29445" t="34762" r="33513" b="36179"/>
          <a:stretch/>
        </p:blipFill>
        <p:spPr>
          <a:xfrm>
            <a:off x="95758" y="1007238"/>
            <a:ext cx="2453689" cy="1924860"/>
          </a:xfrm>
          <a:prstGeom prst="rect">
            <a:avLst/>
          </a:prstGeom>
        </p:spPr>
      </p:pic>
      <p:pic>
        <p:nvPicPr>
          <p:cNvPr id="12" name="Image 11" descr="Une image contenant noir, obscurité&#10;&#10;Description générée automatiquement">
            <a:extLst>
              <a:ext uri="{FF2B5EF4-FFF2-40B4-BE49-F238E27FC236}">
                <a16:creationId xmlns:a16="http://schemas.microsoft.com/office/drawing/2014/main" id="{612F9661-D3B8-3C12-A8FA-806E4818427A}"/>
              </a:ext>
            </a:extLst>
          </p:cNvPr>
          <p:cNvPicPr>
            <a:picLocks noChangeAspect="1"/>
          </p:cNvPicPr>
          <p:nvPr/>
        </p:nvPicPr>
        <p:blipFill>
          <a:blip r:embed="rId9"/>
          <a:srcRect l="22358" t="19779" r="25229" b="29970"/>
          <a:stretch/>
        </p:blipFill>
        <p:spPr>
          <a:xfrm>
            <a:off x="-84988" y="2199129"/>
            <a:ext cx="4489413" cy="4637086"/>
          </a:xfrm>
          <a:prstGeom prst="rect">
            <a:avLst/>
          </a:prstGeom>
        </p:spPr>
      </p:pic>
      <p:sp>
        <p:nvSpPr>
          <p:cNvPr id="13" name="Subtitle 2">
            <a:extLst>
              <a:ext uri="{FF2B5EF4-FFF2-40B4-BE49-F238E27FC236}">
                <a16:creationId xmlns:a16="http://schemas.microsoft.com/office/drawing/2014/main" id="{C1A21DFF-BF54-E0CD-6223-2C9AEF63B589}"/>
              </a:ext>
            </a:extLst>
          </p:cNvPr>
          <p:cNvSpPr txBox="1">
            <a:spLocks/>
          </p:cNvSpPr>
          <p:nvPr/>
        </p:nvSpPr>
        <p:spPr>
          <a:xfrm>
            <a:off x="7726498" y="959335"/>
            <a:ext cx="3800468" cy="13384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n-GB" sz="1800" dirty="0">
                <a:latin typeface="Source Sans Pro Light" panose="020F0302020204030204" pitchFamily="34" charset="0"/>
                <a:cs typeface="Source Sans Pro Light" panose="020F0302020204030204" pitchFamily="34" charset="0"/>
              </a:rPr>
              <a:t>Join the movement of European cities detoxifying their heat, opting for a secure and healthy future for all.  </a:t>
            </a:r>
          </a:p>
        </p:txBody>
      </p:sp>
    </p:spTree>
    <p:extLst>
      <p:ext uri="{BB962C8B-B14F-4D97-AF65-F5344CB8AC3E}">
        <p14:creationId xmlns:p14="http://schemas.microsoft.com/office/powerpoint/2010/main" val="317180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texte, capture d’écran, conception&#10;&#10;Description générée automatiquement">
            <a:extLst>
              <a:ext uri="{FF2B5EF4-FFF2-40B4-BE49-F238E27FC236}">
                <a16:creationId xmlns:a16="http://schemas.microsoft.com/office/drawing/2014/main" id="{A7517D5F-F46B-D048-8A01-866F2C62BDFF}"/>
              </a:ext>
            </a:extLst>
          </p:cNvPr>
          <p:cNvPicPr>
            <a:picLocks noChangeAspect="1"/>
          </p:cNvPicPr>
          <p:nvPr/>
        </p:nvPicPr>
        <p:blipFill>
          <a:blip r:embed="rId3"/>
          <a:srcRect b="27499"/>
          <a:stretch/>
        </p:blipFill>
        <p:spPr>
          <a:xfrm>
            <a:off x="399368" y="597854"/>
            <a:ext cx="7810014" cy="5662291"/>
          </a:xfrm>
          <a:prstGeom prst="rect">
            <a:avLst/>
          </a:prstGeom>
        </p:spPr>
      </p:pic>
      <p:sp>
        <p:nvSpPr>
          <p:cNvPr id="15" name="Slide Number Placeholder 14">
            <a:extLst>
              <a:ext uri="{FF2B5EF4-FFF2-40B4-BE49-F238E27FC236}">
                <a16:creationId xmlns:a16="http://schemas.microsoft.com/office/drawing/2014/main" id="{F71086F6-E857-F494-1DCF-13474425D1FF}"/>
              </a:ext>
            </a:extLst>
          </p:cNvPr>
          <p:cNvSpPr>
            <a:spLocks noGrp="1"/>
          </p:cNvSpPr>
          <p:nvPr>
            <p:ph type="sldNum" sz="quarter" idx="12"/>
          </p:nvPr>
        </p:nvSpPr>
        <p:spPr/>
        <p:txBody>
          <a:bodyPr/>
          <a:lstStyle/>
          <a:p>
            <a:fld id="{307D467E-22CD-164B-9B4C-B4CF5F192B78}" type="slidenum">
              <a:rPr lang="en-SE" sz="1000" smtClean="0">
                <a:latin typeface="Source Sans 3 Light" panose="020B0303030403020204" pitchFamily="34" charset="0"/>
              </a:rPr>
              <a:t>2</a:t>
            </a:fld>
            <a:endParaRPr lang="en-SE" sz="1000">
              <a:latin typeface="Source Sans 3 Light" panose="020B0303030403020204" pitchFamily="34" charset="0"/>
            </a:endParaRPr>
          </a:p>
        </p:txBody>
      </p:sp>
      <p:grpSp>
        <p:nvGrpSpPr>
          <p:cNvPr id="30" name="Groupe 29">
            <a:extLst>
              <a:ext uri="{FF2B5EF4-FFF2-40B4-BE49-F238E27FC236}">
                <a16:creationId xmlns:a16="http://schemas.microsoft.com/office/drawing/2014/main" id="{1ECB6920-83F8-9AA6-0189-8555CAAECA6E}"/>
              </a:ext>
            </a:extLst>
          </p:cNvPr>
          <p:cNvGrpSpPr/>
          <p:nvPr/>
        </p:nvGrpSpPr>
        <p:grpSpPr>
          <a:xfrm>
            <a:off x="3118929" y="6038861"/>
            <a:ext cx="2883415" cy="850915"/>
            <a:chOff x="8512003" y="6146915"/>
            <a:chExt cx="2323338" cy="653405"/>
          </a:xfrm>
        </p:grpSpPr>
        <p:pic>
          <p:nvPicPr>
            <p:cNvPr id="31" name="Image 30" descr="Une image contenant noir, obscurité&#10;&#10;Description générée automatiquement">
              <a:extLst>
                <a:ext uri="{FF2B5EF4-FFF2-40B4-BE49-F238E27FC236}">
                  <a16:creationId xmlns:a16="http://schemas.microsoft.com/office/drawing/2014/main" id="{51162669-866F-84AD-EE8B-A666D4EC5BE9}"/>
                </a:ext>
              </a:extLst>
            </p:cNvPr>
            <p:cNvPicPr>
              <a:picLocks noChangeAspect="1"/>
            </p:cNvPicPr>
            <p:nvPr/>
          </p:nvPicPr>
          <p:blipFill rotWithShape="1">
            <a:blip r:embed="rId4"/>
            <a:srcRect l="15579" t="32118" r="19089" b="42660"/>
            <a:stretch/>
          </p:blipFill>
          <p:spPr>
            <a:xfrm>
              <a:off x="8512003" y="6259525"/>
              <a:ext cx="1229229" cy="474554"/>
            </a:xfrm>
            <a:prstGeom prst="rect">
              <a:avLst/>
            </a:prstGeom>
          </p:spPr>
        </p:pic>
        <p:pic>
          <p:nvPicPr>
            <p:cNvPr id="32" name="Image 31" descr="Une image contenant noir, obscurité&#10;&#10;Description générée automatiquement">
              <a:extLst>
                <a:ext uri="{FF2B5EF4-FFF2-40B4-BE49-F238E27FC236}">
                  <a16:creationId xmlns:a16="http://schemas.microsoft.com/office/drawing/2014/main" id="{574B9E5C-75FD-F983-860E-F9E0154A0A69}"/>
                </a:ext>
              </a:extLst>
            </p:cNvPr>
            <p:cNvPicPr>
              <a:picLocks noChangeAspect="1"/>
            </p:cNvPicPr>
            <p:nvPr/>
          </p:nvPicPr>
          <p:blipFill rotWithShape="1">
            <a:blip r:embed="rId5"/>
            <a:srcRect l="19049" t="26133" r="21688" b="39140"/>
            <a:stretch/>
          </p:blipFill>
          <p:spPr>
            <a:xfrm>
              <a:off x="9720286" y="6146915"/>
              <a:ext cx="1115055" cy="653405"/>
            </a:xfrm>
            <a:prstGeom prst="rect">
              <a:avLst/>
            </a:prstGeom>
          </p:spPr>
        </p:pic>
      </p:grpSp>
      <p:sp>
        <p:nvSpPr>
          <p:cNvPr id="4" name="Footer Placeholder 12">
            <a:extLst>
              <a:ext uri="{FF2B5EF4-FFF2-40B4-BE49-F238E27FC236}">
                <a16:creationId xmlns:a16="http://schemas.microsoft.com/office/drawing/2014/main" id="{A2D50C2F-80ED-B524-471B-2FDBAAF8DA95}"/>
              </a:ext>
            </a:extLst>
          </p:cNvPr>
          <p:cNvSpPr>
            <a:spLocks noGrp="1"/>
          </p:cNvSpPr>
          <p:nvPr>
            <p:ph type="ftr" sz="quarter" idx="11"/>
          </p:nvPr>
        </p:nvSpPr>
        <p:spPr>
          <a:xfrm>
            <a:off x="720000" y="6356350"/>
            <a:ext cx="7315200" cy="365125"/>
          </a:xfrm>
        </p:spPr>
        <p:txBody>
          <a:bodyPr/>
          <a:lstStyle/>
          <a:p>
            <a:pPr algn="l"/>
            <a:r>
              <a:rPr lang="en-US" sz="900" dirty="0">
                <a:latin typeface="Source Sans 3 SemiBold" panose="020B0303030403020204" pitchFamily="34" charset="0"/>
              </a:rPr>
              <a:t>The Cities Heat Detox – Campaign</a:t>
            </a:r>
            <a:endParaRPr lang="en-SE" sz="900">
              <a:latin typeface="Source Sans 3 Light" panose="020B0303030403020204" pitchFamily="34" charset="0"/>
            </a:endParaRPr>
          </a:p>
        </p:txBody>
      </p:sp>
      <p:sp>
        <p:nvSpPr>
          <p:cNvPr id="23" name="Subtitle 2">
            <a:extLst>
              <a:ext uri="{FF2B5EF4-FFF2-40B4-BE49-F238E27FC236}">
                <a16:creationId xmlns:a16="http://schemas.microsoft.com/office/drawing/2014/main" id="{ED5F4249-3F61-22C0-46EF-DED3661921A9}"/>
              </a:ext>
            </a:extLst>
          </p:cNvPr>
          <p:cNvSpPr txBox="1">
            <a:spLocks/>
          </p:cNvSpPr>
          <p:nvPr/>
        </p:nvSpPr>
        <p:spPr>
          <a:xfrm>
            <a:off x="8188272" y="2024401"/>
            <a:ext cx="2757102" cy="901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200" dirty="0">
                <a:latin typeface="Source Sans Pro" panose="020B0503030403020204" pitchFamily="34" charset="0"/>
                <a:ea typeface="Source Sans Pro" panose="020B0503030403020204" pitchFamily="34" charset="0"/>
                <a:cs typeface="Source Sans Pro Light" panose="020F0302020204030204" pitchFamily="34" charset="0"/>
              </a:rPr>
              <a:t>To </a:t>
            </a:r>
            <a:r>
              <a:rPr lang="en-GB" sz="1200" b="1" dirty="0">
                <a:latin typeface="Source Sans Pro" panose="020B0503030403020204" pitchFamily="34" charset="0"/>
                <a:ea typeface="Source Sans Pro" panose="020B0503030403020204" pitchFamily="34" charset="0"/>
                <a:cs typeface="Source Sans Pro Light" panose="020F0302020204030204" pitchFamily="34" charset="0"/>
              </a:rPr>
              <a:t>improve air quality and health </a:t>
            </a:r>
            <a:r>
              <a:rPr lang="en-GB" sz="1200" dirty="0">
                <a:latin typeface="Source Sans Pro" panose="020B0503030403020204" pitchFamily="34" charset="0"/>
                <a:ea typeface="Source Sans Pro" panose="020B0503030403020204" pitchFamily="34" charset="0"/>
                <a:cs typeface="Source Sans Pro Light" panose="020F0302020204030204" pitchFamily="34" charset="0"/>
              </a:rPr>
              <a:t>in cities, especially dense urban areas, protecting your city’s environment and citizens’ wellbeing.</a:t>
            </a:r>
          </a:p>
        </p:txBody>
      </p:sp>
      <p:sp>
        <p:nvSpPr>
          <p:cNvPr id="25" name="Subtitle 2">
            <a:extLst>
              <a:ext uri="{FF2B5EF4-FFF2-40B4-BE49-F238E27FC236}">
                <a16:creationId xmlns:a16="http://schemas.microsoft.com/office/drawing/2014/main" id="{0E433950-C485-C304-4521-C556E1D21F47}"/>
              </a:ext>
            </a:extLst>
          </p:cNvPr>
          <p:cNvSpPr txBox="1">
            <a:spLocks/>
          </p:cNvSpPr>
          <p:nvPr/>
        </p:nvSpPr>
        <p:spPr>
          <a:xfrm>
            <a:off x="8209382" y="3392730"/>
            <a:ext cx="2757102" cy="901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200" dirty="0">
                <a:latin typeface="Source Sans Pro" panose="020B0503030403020204" pitchFamily="34" charset="0"/>
                <a:ea typeface="Source Sans Pro" panose="020B0503030403020204" pitchFamily="34" charset="0"/>
                <a:cs typeface="Source Sans Pro Light" panose="020F0302020204030204" pitchFamily="34" charset="0"/>
              </a:rPr>
              <a:t>To support a </a:t>
            </a:r>
            <a:r>
              <a:rPr lang="en-GB" sz="1200" b="1" dirty="0">
                <a:latin typeface="Source Sans Pro" panose="020B0503030403020204" pitchFamily="34" charset="0"/>
                <a:ea typeface="Source Sans Pro" panose="020B0503030403020204" pitchFamily="34" charset="0"/>
                <a:cs typeface="Source Sans Pro Light" panose="020F0302020204030204" pitchFamily="34" charset="0"/>
              </a:rPr>
              <a:t>more energy-efficient, modern, and circular economy</a:t>
            </a:r>
            <a:r>
              <a:rPr lang="en-GB" sz="1200" dirty="0">
                <a:latin typeface="Source Sans Pro" panose="020B0503030403020204" pitchFamily="34" charset="0"/>
                <a:ea typeface="Source Sans Pro" panose="020B0503030403020204" pitchFamily="34" charset="0"/>
                <a:cs typeface="Source Sans Pro Light" panose="020F0302020204030204" pitchFamily="34" charset="0"/>
              </a:rPr>
              <a:t>, creating jobs in a new industry.</a:t>
            </a:r>
          </a:p>
        </p:txBody>
      </p:sp>
      <p:sp>
        <p:nvSpPr>
          <p:cNvPr id="26" name="Subtitle 2">
            <a:extLst>
              <a:ext uri="{FF2B5EF4-FFF2-40B4-BE49-F238E27FC236}">
                <a16:creationId xmlns:a16="http://schemas.microsoft.com/office/drawing/2014/main" id="{8C07D735-0321-9376-0164-EFE3C67882C9}"/>
              </a:ext>
            </a:extLst>
          </p:cNvPr>
          <p:cNvSpPr txBox="1">
            <a:spLocks/>
          </p:cNvSpPr>
          <p:nvPr/>
        </p:nvSpPr>
        <p:spPr>
          <a:xfrm>
            <a:off x="8188272" y="4537129"/>
            <a:ext cx="2757102" cy="901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200" dirty="0">
                <a:latin typeface="Source Sans Pro" panose="020B0503030403020204" pitchFamily="34" charset="0"/>
                <a:ea typeface="Source Sans Pro" panose="020B0503030403020204" pitchFamily="34" charset="0"/>
                <a:cs typeface="Source Sans Pro Light" panose="020F0302020204030204" pitchFamily="34" charset="0"/>
              </a:rPr>
              <a:t>To </a:t>
            </a:r>
            <a:r>
              <a:rPr lang="en-GB" sz="1200" b="1" dirty="0">
                <a:latin typeface="Source Sans Pro" panose="020B0503030403020204" pitchFamily="34" charset="0"/>
                <a:ea typeface="Source Sans Pro" panose="020B0503030403020204" pitchFamily="34" charset="0"/>
                <a:cs typeface="Source Sans Pro Light" panose="020F0302020204030204" pitchFamily="34" charset="0"/>
              </a:rPr>
              <a:t>ensure energy security and a just transition </a:t>
            </a:r>
            <a:r>
              <a:rPr lang="en-GB" sz="1200" dirty="0">
                <a:latin typeface="Source Sans Pro" panose="020B0503030403020204" pitchFamily="34" charset="0"/>
                <a:ea typeface="Source Sans Pro" panose="020B0503030403020204" pitchFamily="34" charset="0"/>
                <a:cs typeface="Source Sans Pro Light" panose="020F0302020204030204" pitchFamily="34" charset="0"/>
              </a:rPr>
              <a:t>that combats energy poverty and mitigates climate change’s long-term effects on local communities.</a:t>
            </a:r>
          </a:p>
        </p:txBody>
      </p:sp>
      <p:grpSp>
        <p:nvGrpSpPr>
          <p:cNvPr id="34" name="Groupe 33">
            <a:extLst>
              <a:ext uri="{FF2B5EF4-FFF2-40B4-BE49-F238E27FC236}">
                <a16:creationId xmlns:a16="http://schemas.microsoft.com/office/drawing/2014/main" id="{F685AB78-C7DB-FBDA-F059-9209B754D93C}"/>
              </a:ext>
            </a:extLst>
          </p:cNvPr>
          <p:cNvGrpSpPr/>
          <p:nvPr/>
        </p:nvGrpSpPr>
        <p:grpSpPr>
          <a:xfrm>
            <a:off x="8700082" y="136525"/>
            <a:ext cx="2788052" cy="1789672"/>
            <a:chOff x="3863416" y="187602"/>
            <a:chExt cx="7081958" cy="4580626"/>
          </a:xfrm>
        </p:grpSpPr>
        <p:pic>
          <p:nvPicPr>
            <p:cNvPr id="29" name="Image 28" descr="Une image contenant Graphique, capture d’écran, graphisme, conception&#10;&#10;Description générée automatiquement">
              <a:extLst>
                <a:ext uri="{FF2B5EF4-FFF2-40B4-BE49-F238E27FC236}">
                  <a16:creationId xmlns:a16="http://schemas.microsoft.com/office/drawing/2014/main" id="{243487D6-CE00-5840-9E29-753CDD07EB40}"/>
                </a:ext>
              </a:extLst>
            </p:cNvPr>
            <p:cNvPicPr>
              <a:picLocks noChangeAspect="1"/>
            </p:cNvPicPr>
            <p:nvPr/>
          </p:nvPicPr>
          <p:blipFill rotWithShape="1">
            <a:blip r:embed="rId6"/>
            <a:srcRect l="27283" t="26617" r="19940" b="27481"/>
            <a:stretch/>
          </p:blipFill>
          <p:spPr>
            <a:xfrm>
              <a:off x="5678823" y="187602"/>
              <a:ext cx="5266551" cy="4580626"/>
            </a:xfrm>
            <a:prstGeom prst="rect">
              <a:avLst/>
            </a:prstGeom>
          </p:spPr>
        </p:pic>
        <p:pic>
          <p:nvPicPr>
            <p:cNvPr id="33" name="Image 32" descr="Une image contenant capture d’écran, Graphique, noir, conception&#10;&#10;Description générée automatiquement">
              <a:extLst>
                <a:ext uri="{FF2B5EF4-FFF2-40B4-BE49-F238E27FC236}">
                  <a16:creationId xmlns:a16="http://schemas.microsoft.com/office/drawing/2014/main" id="{DFA0BE58-8FD2-0D07-EADB-3D1A73D326C0}"/>
                </a:ext>
              </a:extLst>
            </p:cNvPr>
            <p:cNvPicPr>
              <a:picLocks noChangeAspect="1"/>
            </p:cNvPicPr>
            <p:nvPr/>
          </p:nvPicPr>
          <p:blipFill rotWithShape="1">
            <a:blip r:embed="rId7"/>
            <a:srcRect l="29445" t="34762" r="33513" b="36179"/>
            <a:stretch/>
          </p:blipFill>
          <p:spPr>
            <a:xfrm>
              <a:off x="3863416" y="1510652"/>
              <a:ext cx="2163805" cy="1697453"/>
            </a:xfrm>
            <a:prstGeom prst="rect">
              <a:avLst/>
            </a:prstGeom>
          </p:spPr>
        </p:pic>
      </p:grpSp>
      <p:sp>
        <p:nvSpPr>
          <p:cNvPr id="35" name="ZoneTexte 34">
            <a:extLst>
              <a:ext uri="{FF2B5EF4-FFF2-40B4-BE49-F238E27FC236}">
                <a16:creationId xmlns:a16="http://schemas.microsoft.com/office/drawing/2014/main" id="{4823F27B-ED8C-5530-0153-5A6664211E6E}"/>
              </a:ext>
            </a:extLst>
          </p:cNvPr>
          <p:cNvSpPr txBox="1"/>
          <p:nvPr/>
        </p:nvSpPr>
        <p:spPr>
          <a:xfrm>
            <a:off x="11209169" y="418740"/>
            <a:ext cx="2219474" cy="1015663"/>
          </a:xfrm>
          <a:prstGeom prst="rect">
            <a:avLst/>
          </a:prstGeom>
          <a:noFill/>
        </p:spPr>
        <p:txBody>
          <a:bodyPr wrap="square">
            <a:spAutoFit/>
          </a:bodyPr>
          <a:lstStyle/>
          <a:p>
            <a:r>
              <a:rPr lang="en-US" sz="6000" dirty="0">
                <a:solidFill>
                  <a:srgbClr val="0059AA"/>
                </a:solidFill>
                <a:latin typeface="Source Sans 3 SemiBold" panose="020B0303030403020204" pitchFamily="34" charset="0"/>
              </a:rPr>
              <a:t>?</a:t>
            </a:r>
            <a:endParaRPr lang="fr-FR" sz="6000" dirty="0">
              <a:solidFill>
                <a:srgbClr val="0059AA"/>
              </a:solidFill>
            </a:endParaRPr>
          </a:p>
        </p:txBody>
      </p:sp>
      <p:sp>
        <p:nvSpPr>
          <p:cNvPr id="37" name="Title 1">
            <a:extLst>
              <a:ext uri="{FF2B5EF4-FFF2-40B4-BE49-F238E27FC236}">
                <a16:creationId xmlns:a16="http://schemas.microsoft.com/office/drawing/2014/main" id="{523DE3AE-1923-7173-3707-F0D9AA218B87}"/>
              </a:ext>
            </a:extLst>
          </p:cNvPr>
          <p:cNvSpPr>
            <a:spLocks noGrp="1"/>
          </p:cNvSpPr>
          <p:nvPr>
            <p:ph type="ctrTitle"/>
          </p:nvPr>
        </p:nvSpPr>
        <p:spPr>
          <a:xfrm>
            <a:off x="7332597" y="607849"/>
            <a:ext cx="1591481" cy="723045"/>
          </a:xfrm>
        </p:spPr>
        <p:txBody>
          <a:bodyPr>
            <a:normAutofit fontScale="90000"/>
          </a:bodyPr>
          <a:lstStyle/>
          <a:p>
            <a:pPr algn="l"/>
            <a:r>
              <a:rPr lang="en-US" sz="5200" dirty="0">
                <a:latin typeface="Source Sans 3 SemiBold" panose="020B0303030403020204" pitchFamily="34" charset="0"/>
              </a:rPr>
              <a:t>WHY</a:t>
            </a:r>
            <a:endParaRPr lang="en-SE" sz="5200">
              <a:latin typeface="Source Sans 3 Light" panose="020B0303030403020204" pitchFamily="34" charset="0"/>
            </a:endParaRPr>
          </a:p>
        </p:txBody>
      </p:sp>
    </p:spTree>
    <p:extLst>
      <p:ext uri="{BB962C8B-B14F-4D97-AF65-F5344CB8AC3E}">
        <p14:creationId xmlns:p14="http://schemas.microsoft.com/office/powerpoint/2010/main" val="83315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F71086F6-E857-F494-1DCF-13474425D1FF}"/>
              </a:ext>
            </a:extLst>
          </p:cNvPr>
          <p:cNvSpPr>
            <a:spLocks noGrp="1"/>
          </p:cNvSpPr>
          <p:nvPr>
            <p:ph type="sldNum" sz="quarter" idx="12"/>
          </p:nvPr>
        </p:nvSpPr>
        <p:spPr/>
        <p:txBody>
          <a:bodyPr/>
          <a:lstStyle/>
          <a:p>
            <a:fld id="{307D467E-22CD-164B-9B4C-B4CF5F192B78}" type="slidenum">
              <a:rPr lang="en-SE" sz="1000" smtClean="0">
                <a:latin typeface="Source Sans 3 Light" panose="020B0303030403020204" pitchFamily="34" charset="0"/>
              </a:rPr>
              <a:t>3</a:t>
            </a:fld>
            <a:endParaRPr lang="en-SE" sz="1000">
              <a:latin typeface="Source Sans 3 Light" panose="020B0303030403020204" pitchFamily="34" charset="0"/>
            </a:endParaRPr>
          </a:p>
        </p:txBody>
      </p:sp>
      <p:sp>
        <p:nvSpPr>
          <p:cNvPr id="4" name="Footer Placeholder 12">
            <a:extLst>
              <a:ext uri="{FF2B5EF4-FFF2-40B4-BE49-F238E27FC236}">
                <a16:creationId xmlns:a16="http://schemas.microsoft.com/office/drawing/2014/main" id="{A2D50C2F-80ED-B524-471B-2FDBAAF8DA95}"/>
              </a:ext>
            </a:extLst>
          </p:cNvPr>
          <p:cNvSpPr>
            <a:spLocks noGrp="1"/>
          </p:cNvSpPr>
          <p:nvPr>
            <p:ph type="ftr" sz="quarter" idx="11"/>
          </p:nvPr>
        </p:nvSpPr>
        <p:spPr>
          <a:xfrm>
            <a:off x="720000" y="6356350"/>
            <a:ext cx="7315200" cy="365125"/>
          </a:xfrm>
        </p:spPr>
        <p:txBody>
          <a:bodyPr/>
          <a:lstStyle/>
          <a:p>
            <a:pPr algn="l"/>
            <a:r>
              <a:rPr lang="en-US" sz="900" dirty="0">
                <a:latin typeface="Source Sans 3 SemiBold" panose="020B0303030403020204" pitchFamily="34" charset="0"/>
              </a:rPr>
              <a:t>The Cities Heat Detox – Campaign</a:t>
            </a:r>
            <a:endParaRPr lang="en-SE" sz="900">
              <a:latin typeface="Source Sans 3 Light" panose="020B0303030403020204" pitchFamily="34" charset="0"/>
            </a:endParaRPr>
          </a:p>
        </p:txBody>
      </p:sp>
      <p:pic>
        <p:nvPicPr>
          <p:cNvPr id="3" name="Image 2" descr="Une image contenant diagramme, texte, carte, Plan&#10;&#10;Description générée automatiquement">
            <a:extLst>
              <a:ext uri="{FF2B5EF4-FFF2-40B4-BE49-F238E27FC236}">
                <a16:creationId xmlns:a16="http://schemas.microsoft.com/office/drawing/2014/main" id="{595EC380-A919-C7CE-E86A-CCDC28C7AFDC}"/>
              </a:ext>
            </a:extLst>
          </p:cNvPr>
          <p:cNvPicPr>
            <a:picLocks noChangeAspect="1"/>
          </p:cNvPicPr>
          <p:nvPr/>
        </p:nvPicPr>
        <p:blipFill>
          <a:blip r:embed="rId3"/>
          <a:stretch>
            <a:fillRect/>
          </a:stretch>
        </p:blipFill>
        <p:spPr>
          <a:xfrm>
            <a:off x="2304244" y="1421626"/>
            <a:ext cx="4921937" cy="4921937"/>
          </a:xfrm>
          <a:prstGeom prst="rect">
            <a:avLst/>
          </a:prstGeom>
        </p:spPr>
      </p:pic>
      <p:pic>
        <p:nvPicPr>
          <p:cNvPr id="6" name="Image 5" descr="Une image contenant texte, dessin, Dessin d’enfant, diagramme&#10;&#10;Description générée automatiquement">
            <a:extLst>
              <a:ext uri="{FF2B5EF4-FFF2-40B4-BE49-F238E27FC236}">
                <a16:creationId xmlns:a16="http://schemas.microsoft.com/office/drawing/2014/main" id="{5C5681D8-FC6E-6197-245B-8EEF973790D4}"/>
              </a:ext>
            </a:extLst>
          </p:cNvPr>
          <p:cNvPicPr>
            <a:picLocks noChangeAspect="1"/>
          </p:cNvPicPr>
          <p:nvPr/>
        </p:nvPicPr>
        <p:blipFill>
          <a:blip r:embed="rId4"/>
          <a:stretch>
            <a:fillRect/>
          </a:stretch>
        </p:blipFill>
        <p:spPr>
          <a:xfrm>
            <a:off x="6892123" y="1385634"/>
            <a:ext cx="4921937" cy="4921937"/>
          </a:xfrm>
          <a:prstGeom prst="rect">
            <a:avLst/>
          </a:prstGeom>
        </p:spPr>
      </p:pic>
      <p:sp>
        <p:nvSpPr>
          <p:cNvPr id="9" name="Subtitle 2">
            <a:extLst>
              <a:ext uri="{FF2B5EF4-FFF2-40B4-BE49-F238E27FC236}">
                <a16:creationId xmlns:a16="http://schemas.microsoft.com/office/drawing/2014/main" id="{4E904B3E-50AB-606A-F7D8-31BD680B6B7A}"/>
              </a:ext>
            </a:extLst>
          </p:cNvPr>
          <p:cNvSpPr txBox="1">
            <a:spLocks/>
          </p:cNvSpPr>
          <p:nvPr/>
        </p:nvSpPr>
        <p:spPr>
          <a:xfrm>
            <a:off x="377940" y="3105273"/>
            <a:ext cx="1819160" cy="10095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latin typeface="Source Sans 3 Light" panose="020B0303030403020204" pitchFamily="34" charset="0"/>
              </a:rPr>
              <a:t>Step 1. </a:t>
            </a:r>
            <a:r>
              <a:rPr lang="en-GB" sz="1200" dirty="0">
                <a:latin typeface="Source Sans 3 Light" panose="020B0303030403020204" pitchFamily="34" charset="0"/>
              </a:rPr>
              <a:t>Prepare a heating &amp; cooling plan to identify heat sources, demand and potential alternatives.</a:t>
            </a:r>
          </a:p>
          <a:p>
            <a:pPr algn="just">
              <a:lnSpc>
                <a:spcPct val="100000"/>
              </a:lnSpc>
            </a:pPr>
            <a:endParaRPr lang="en-GB" sz="1600" dirty="0">
              <a:latin typeface="Source Sans 3 Light" panose="020B0303030403020204" pitchFamily="34" charset="0"/>
            </a:endParaRPr>
          </a:p>
        </p:txBody>
      </p:sp>
      <p:pic>
        <p:nvPicPr>
          <p:cNvPr id="29" name="Image 28" descr="Une image contenant Graphique, capture d’écran, graphisme, conception&#10;&#10;Description générée automatiquement">
            <a:extLst>
              <a:ext uri="{FF2B5EF4-FFF2-40B4-BE49-F238E27FC236}">
                <a16:creationId xmlns:a16="http://schemas.microsoft.com/office/drawing/2014/main" id="{243487D6-CE00-5840-9E29-753CDD07EB40}"/>
              </a:ext>
            </a:extLst>
          </p:cNvPr>
          <p:cNvPicPr>
            <a:picLocks noChangeAspect="1"/>
          </p:cNvPicPr>
          <p:nvPr/>
        </p:nvPicPr>
        <p:blipFill rotWithShape="1">
          <a:blip r:embed="rId5"/>
          <a:srcRect l="27283" t="26617" r="19940" b="27481"/>
          <a:stretch/>
        </p:blipFill>
        <p:spPr>
          <a:xfrm>
            <a:off x="2304244" y="45062"/>
            <a:ext cx="2073356" cy="1789672"/>
          </a:xfrm>
          <a:prstGeom prst="rect">
            <a:avLst/>
          </a:prstGeom>
        </p:spPr>
      </p:pic>
      <p:sp>
        <p:nvSpPr>
          <p:cNvPr id="10" name="Subtitle 2">
            <a:extLst>
              <a:ext uri="{FF2B5EF4-FFF2-40B4-BE49-F238E27FC236}">
                <a16:creationId xmlns:a16="http://schemas.microsoft.com/office/drawing/2014/main" id="{084465D2-B647-F671-0F0A-BD8EB742499F}"/>
              </a:ext>
            </a:extLst>
          </p:cNvPr>
          <p:cNvSpPr txBox="1">
            <a:spLocks/>
          </p:cNvSpPr>
          <p:nvPr/>
        </p:nvSpPr>
        <p:spPr>
          <a:xfrm>
            <a:off x="377940" y="4542295"/>
            <a:ext cx="1926304" cy="14647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latin typeface="Source Sans 3 Light" panose="020B0303030403020204" pitchFamily="34" charset="0"/>
              </a:rPr>
              <a:t>Step 2. </a:t>
            </a:r>
            <a:r>
              <a:rPr lang="en-GB" sz="1200" dirty="0">
                <a:latin typeface="Source Sans 3 Light" panose="020B0303030403020204" pitchFamily="34" charset="0"/>
              </a:rPr>
              <a:t>For a more impactful detox that reduces heating-related toxins on a large scale, expand, renovate or develop district heating &amp; cooling where possible.</a:t>
            </a:r>
          </a:p>
          <a:p>
            <a:pPr algn="just">
              <a:lnSpc>
                <a:spcPct val="150000"/>
              </a:lnSpc>
            </a:pPr>
            <a:endParaRPr lang="en-GB" sz="1600" dirty="0">
              <a:latin typeface="Source Sans 3 Light" panose="020B0303030403020204" pitchFamily="34" charset="0"/>
            </a:endParaRPr>
          </a:p>
        </p:txBody>
      </p:sp>
      <p:sp>
        <p:nvSpPr>
          <p:cNvPr id="12" name="ZoneTexte 11">
            <a:extLst>
              <a:ext uri="{FF2B5EF4-FFF2-40B4-BE49-F238E27FC236}">
                <a16:creationId xmlns:a16="http://schemas.microsoft.com/office/drawing/2014/main" id="{1E9088CD-A309-C76E-793C-4AFD1A4ECC4B}"/>
              </a:ext>
            </a:extLst>
          </p:cNvPr>
          <p:cNvSpPr txBox="1"/>
          <p:nvPr/>
        </p:nvSpPr>
        <p:spPr>
          <a:xfrm>
            <a:off x="4050403" y="514437"/>
            <a:ext cx="2639792" cy="707886"/>
          </a:xfrm>
          <a:prstGeom prst="rect">
            <a:avLst/>
          </a:prstGeom>
          <a:noFill/>
        </p:spPr>
        <p:txBody>
          <a:bodyPr wrap="square">
            <a:spAutoFit/>
          </a:bodyPr>
          <a:lstStyle/>
          <a:p>
            <a:r>
              <a:rPr lang="en-US" sz="4000" dirty="0">
                <a:latin typeface="Source Sans Pro Light" panose="020F0302020204030204" pitchFamily="34" charset="0"/>
                <a:cs typeface="Source Sans Pro Light" panose="020F0302020204030204" pitchFamily="34" charset="0"/>
              </a:rPr>
              <a:t>their</a:t>
            </a:r>
            <a:r>
              <a:rPr lang="en-US" sz="4000" dirty="0">
                <a:solidFill>
                  <a:srgbClr val="0059AA"/>
                </a:solidFill>
                <a:latin typeface="Source Sans 3 SemiBold" panose="020B0303030403020204" pitchFamily="34" charset="0"/>
              </a:rPr>
              <a:t> heat?</a:t>
            </a:r>
            <a:endParaRPr lang="fr-FR" sz="4000" dirty="0">
              <a:solidFill>
                <a:srgbClr val="0059AA"/>
              </a:solidFill>
            </a:endParaRPr>
          </a:p>
        </p:txBody>
      </p:sp>
      <p:sp>
        <p:nvSpPr>
          <p:cNvPr id="13" name="ZoneTexte 12">
            <a:extLst>
              <a:ext uri="{FF2B5EF4-FFF2-40B4-BE49-F238E27FC236}">
                <a16:creationId xmlns:a16="http://schemas.microsoft.com/office/drawing/2014/main" id="{8D32A898-63C7-C539-4E3F-F69A1EAF1DFD}"/>
              </a:ext>
            </a:extLst>
          </p:cNvPr>
          <p:cNvSpPr txBox="1"/>
          <p:nvPr/>
        </p:nvSpPr>
        <p:spPr>
          <a:xfrm>
            <a:off x="171433" y="136525"/>
            <a:ext cx="2461283" cy="1200329"/>
          </a:xfrm>
          <a:prstGeom prst="rect">
            <a:avLst/>
          </a:prstGeom>
          <a:noFill/>
        </p:spPr>
        <p:txBody>
          <a:bodyPr wrap="square">
            <a:spAutoFit/>
          </a:bodyPr>
          <a:lstStyle/>
          <a:p>
            <a:r>
              <a:rPr lang="en-US" sz="3600" dirty="0">
                <a:latin typeface="Source Sans 3 SemiBold" panose="020B0303030403020204" pitchFamily="34" charset="0"/>
              </a:rPr>
              <a:t>WHAT </a:t>
            </a:r>
            <a:r>
              <a:rPr lang="en-US" sz="3600" dirty="0">
                <a:latin typeface="Source Sans Pro Light" panose="020F0302020204030204" pitchFamily="34" charset="0"/>
                <a:cs typeface="Source Sans Pro Light" panose="020F0302020204030204" pitchFamily="34" charset="0"/>
              </a:rPr>
              <a:t>can cities do to</a:t>
            </a:r>
            <a:endParaRPr lang="fr-FR" sz="3600" dirty="0">
              <a:latin typeface="Source Sans Pro Light" panose="020F0302020204030204" pitchFamily="34" charset="0"/>
              <a:cs typeface="Source Sans Pro Light" panose="020F0302020204030204" pitchFamily="34" charset="0"/>
            </a:endParaRPr>
          </a:p>
        </p:txBody>
      </p:sp>
      <p:sp>
        <p:nvSpPr>
          <p:cNvPr id="24" name="Subtitle 2">
            <a:extLst>
              <a:ext uri="{FF2B5EF4-FFF2-40B4-BE49-F238E27FC236}">
                <a16:creationId xmlns:a16="http://schemas.microsoft.com/office/drawing/2014/main" id="{0F7192E6-CCC5-6E49-FF81-6446AFF86391}"/>
              </a:ext>
            </a:extLst>
          </p:cNvPr>
          <p:cNvSpPr>
            <a:spLocks noGrp="1"/>
          </p:cNvSpPr>
          <p:nvPr>
            <p:ph type="subTitle" idx="1"/>
          </p:nvPr>
        </p:nvSpPr>
        <p:spPr>
          <a:xfrm>
            <a:off x="6876295" y="371408"/>
            <a:ext cx="4937765" cy="850915"/>
          </a:xfrm>
        </p:spPr>
        <p:txBody>
          <a:bodyPr>
            <a:noAutofit/>
          </a:bodyPr>
          <a:lstStyle/>
          <a:p>
            <a:pPr algn="just">
              <a:lnSpc>
                <a:spcPct val="150000"/>
              </a:lnSpc>
            </a:pPr>
            <a:r>
              <a:rPr lang="en-GB" sz="1200" dirty="0">
                <a:effectLst/>
                <a:latin typeface="Source Sans Pro Light" panose="020F0302020204030204" pitchFamily="34" charset="0"/>
                <a:cs typeface="Source Sans Pro Light" panose="020F0302020204030204" pitchFamily="34" charset="0"/>
              </a:rPr>
              <a:t>To heat cities, there’s no need to burn toxic sources. Cities can detox heat on a large scale by massively shifting towards cleaner, more modern, and sustainable heating systems. Detox your heat in 3 steps:</a:t>
            </a:r>
          </a:p>
          <a:p>
            <a:pPr algn="l">
              <a:lnSpc>
                <a:spcPct val="150000"/>
              </a:lnSpc>
            </a:pPr>
            <a:endParaRPr lang="en-GB" sz="1200" dirty="0">
              <a:effectLst/>
              <a:latin typeface="Source Sans Pro Light" panose="020F0302020204030204" pitchFamily="34" charset="0"/>
              <a:cs typeface="Source Sans Pro Light" panose="020F0302020204030204" pitchFamily="34" charset="0"/>
            </a:endParaRPr>
          </a:p>
        </p:txBody>
      </p:sp>
      <p:grpSp>
        <p:nvGrpSpPr>
          <p:cNvPr id="30" name="Groupe 29">
            <a:extLst>
              <a:ext uri="{FF2B5EF4-FFF2-40B4-BE49-F238E27FC236}">
                <a16:creationId xmlns:a16="http://schemas.microsoft.com/office/drawing/2014/main" id="{1ECB6920-83F8-9AA6-0189-8555CAAECA6E}"/>
              </a:ext>
            </a:extLst>
          </p:cNvPr>
          <p:cNvGrpSpPr/>
          <p:nvPr/>
        </p:nvGrpSpPr>
        <p:grpSpPr>
          <a:xfrm>
            <a:off x="2935892" y="6007085"/>
            <a:ext cx="2883415" cy="850915"/>
            <a:chOff x="8512003" y="6146915"/>
            <a:chExt cx="2323338" cy="653405"/>
          </a:xfrm>
        </p:grpSpPr>
        <p:pic>
          <p:nvPicPr>
            <p:cNvPr id="31" name="Image 30" descr="Une image contenant noir, obscurité&#10;&#10;Description générée automatiquement">
              <a:extLst>
                <a:ext uri="{FF2B5EF4-FFF2-40B4-BE49-F238E27FC236}">
                  <a16:creationId xmlns:a16="http://schemas.microsoft.com/office/drawing/2014/main" id="{51162669-866F-84AD-EE8B-A666D4EC5BE9}"/>
                </a:ext>
              </a:extLst>
            </p:cNvPr>
            <p:cNvPicPr>
              <a:picLocks noChangeAspect="1"/>
            </p:cNvPicPr>
            <p:nvPr/>
          </p:nvPicPr>
          <p:blipFill rotWithShape="1">
            <a:blip r:embed="rId6"/>
            <a:srcRect l="15579" t="32118" r="19089" b="42660"/>
            <a:stretch/>
          </p:blipFill>
          <p:spPr>
            <a:xfrm>
              <a:off x="8512003" y="6259525"/>
              <a:ext cx="1229229" cy="474554"/>
            </a:xfrm>
            <a:prstGeom prst="rect">
              <a:avLst/>
            </a:prstGeom>
          </p:spPr>
        </p:pic>
        <p:pic>
          <p:nvPicPr>
            <p:cNvPr id="32" name="Image 31" descr="Une image contenant noir, obscurité&#10;&#10;Description générée automatiquement">
              <a:extLst>
                <a:ext uri="{FF2B5EF4-FFF2-40B4-BE49-F238E27FC236}">
                  <a16:creationId xmlns:a16="http://schemas.microsoft.com/office/drawing/2014/main" id="{574B9E5C-75FD-F983-860E-F9E0154A0A69}"/>
                </a:ext>
              </a:extLst>
            </p:cNvPr>
            <p:cNvPicPr>
              <a:picLocks noChangeAspect="1"/>
            </p:cNvPicPr>
            <p:nvPr/>
          </p:nvPicPr>
          <p:blipFill rotWithShape="1">
            <a:blip r:embed="rId7"/>
            <a:srcRect l="19049" t="26133" r="21688" b="39140"/>
            <a:stretch/>
          </p:blipFill>
          <p:spPr>
            <a:xfrm>
              <a:off x="9720286" y="6146915"/>
              <a:ext cx="1115055" cy="653405"/>
            </a:xfrm>
            <a:prstGeom prst="rect">
              <a:avLst/>
            </a:prstGeom>
          </p:spPr>
        </p:pic>
      </p:grpSp>
    </p:spTree>
    <p:extLst>
      <p:ext uri="{BB962C8B-B14F-4D97-AF65-F5344CB8AC3E}">
        <p14:creationId xmlns:p14="http://schemas.microsoft.com/office/powerpoint/2010/main" val="159759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F71086F6-E857-F494-1DCF-13474425D1FF}"/>
              </a:ext>
            </a:extLst>
          </p:cNvPr>
          <p:cNvSpPr>
            <a:spLocks noGrp="1"/>
          </p:cNvSpPr>
          <p:nvPr>
            <p:ph type="sldNum" sz="quarter" idx="12"/>
          </p:nvPr>
        </p:nvSpPr>
        <p:spPr/>
        <p:txBody>
          <a:bodyPr/>
          <a:lstStyle/>
          <a:p>
            <a:fld id="{307D467E-22CD-164B-9B4C-B4CF5F192B78}" type="slidenum">
              <a:rPr lang="en-SE" sz="1000" smtClean="0">
                <a:latin typeface="Source Sans 3 Light" panose="020B0303030403020204" pitchFamily="34" charset="0"/>
              </a:rPr>
              <a:t>4</a:t>
            </a:fld>
            <a:endParaRPr lang="en-SE" sz="1000">
              <a:latin typeface="Source Sans 3 Light" panose="020B0303030403020204" pitchFamily="34" charset="0"/>
            </a:endParaRPr>
          </a:p>
        </p:txBody>
      </p:sp>
      <p:sp>
        <p:nvSpPr>
          <p:cNvPr id="4" name="Footer Placeholder 12">
            <a:extLst>
              <a:ext uri="{FF2B5EF4-FFF2-40B4-BE49-F238E27FC236}">
                <a16:creationId xmlns:a16="http://schemas.microsoft.com/office/drawing/2014/main" id="{A2D50C2F-80ED-B524-471B-2FDBAAF8DA95}"/>
              </a:ext>
            </a:extLst>
          </p:cNvPr>
          <p:cNvSpPr>
            <a:spLocks noGrp="1"/>
          </p:cNvSpPr>
          <p:nvPr>
            <p:ph type="ftr" sz="quarter" idx="11"/>
          </p:nvPr>
        </p:nvSpPr>
        <p:spPr>
          <a:xfrm>
            <a:off x="720000" y="6356350"/>
            <a:ext cx="7315200" cy="365125"/>
          </a:xfrm>
        </p:spPr>
        <p:txBody>
          <a:bodyPr/>
          <a:lstStyle/>
          <a:p>
            <a:pPr algn="l"/>
            <a:r>
              <a:rPr lang="en-US" sz="900" dirty="0">
                <a:latin typeface="Source Sans 3 SemiBold" panose="020B0303030403020204" pitchFamily="34" charset="0"/>
              </a:rPr>
              <a:t>The Cities Heat Detox – Campaign</a:t>
            </a:r>
            <a:endParaRPr lang="en-SE" sz="900">
              <a:latin typeface="Source Sans 3 Light" panose="020B0303030403020204" pitchFamily="34" charset="0"/>
            </a:endParaRPr>
          </a:p>
        </p:txBody>
      </p:sp>
      <p:sp>
        <p:nvSpPr>
          <p:cNvPr id="11" name="Subtitle 2">
            <a:extLst>
              <a:ext uri="{FF2B5EF4-FFF2-40B4-BE49-F238E27FC236}">
                <a16:creationId xmlns:a16="http://schemas.microsoft.com/office/drawing/2014/main" id="{59E4A468-B926-0C51-DECE-51854F9AF248}"/>
              </a:ext>
            </a:extLst>
          </p:cNvPr>
          <p:cNvSpPr txBox="1">
            <a:spLocks/>
          </p:cNvSpPr>
          <p:nvPr/>
        </p:nvSpPr>
        <p:spPr>
          <a:xfrm>
            <a:off x="4590740" y="1949365"/>
            <a:ext cx="2206025" cy="10293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latin typeface="Source Sans 3 Light" panose="020B0303030403020204" pitchFamily="34" charset="0"/>
              </a:rPr>
              <a:t>Step 3. </a:t>
            </a:r>
            <a:r>
              <a:rPr lang="en-GB" sz="1200" dirty="0">
                <a:latin typeface="Source Sans 3 Light" panose="020B0303030403020204" pitchFamily="34" charset="0"/>
              </a:rPr>
              <a:t>Rejuvenate your city’s heating system by feeding your district heating networks with clean, healthy heat sources that are most adapted to your territory, like geothermal, solar, recovery waste heat or with air and water heat pumps.</a:t>
            </a:r>
          </a:p>
          <a:p>
            <a:pPr algn="just">
              <a:lnSpc>
                <a:spcPct val="150000"/>
              </a:lnSpc>
            </a:pPr>
            <a:endParaRPr lang="en-GB" sz="1600" dirty="0">
              <a:latin typeface="Source Sans 3 Light" panose="020B0303030403020204" pitchFamily="34" charset="0"/>
            </a:endParaRPr>
          </a:p>
        </p:txBody>
      </p:sp>
      <p:pic>
        <p:nvPicPr>
          <p:cNvPr id="19" name="Image 18" descr="Une image contenant texte, conception, illustration&#10;&#10;Description générée automatiquement">
            <a:extLst>
              <a:ext uri="{FF2B5EF4-FFF2-40B4-BE49-F238E27FC236}">
                <a16:creationId xmlns:a16="http://schemas.microsoft.com/office/drawing/2014/main" id="{0E2DF775-C548-4B81-DFB9-80B98E839935}"/>
              </a:ext>
            </a:extLst>
          </p:cNvPr>
          <p:cNvPicPr>
            <a:picLocks noChangeAspect="1"/>
          </p:cNvPicPr>
          <p:nvPr/>
        </p:nvPicPr>
        <p:blipFill>
          <a:blip r:embed="rId3"/>
          <a:stretch>
            <a:fillRect/>
          </a:stretch>
        </p:blipFill>
        <p:spPr>
          <a:xfrm>
            <a:off x="0" y="1761554"/>
            <a:ext cx="4461446" cy="4461446"/>
          </a:xfrm>
          <a:prstGeom prst="rect">
            <a:avLst/>
          </a:prstGeom>
        </p:spPr>
      </p:pic>
      <p:sp>
        <p:nvSpPr>
          <p:cNvPr id="20" name="Subtitle 2">
            <a:extLst>
              <a:ext uri="{FF2B5EF4-FFF2-40B4-BE49-F238E27FC236}">
                <a16:creationId xmlns:a16="http://schemas.microsoft.com/office/drawing/2014/main" id="{A7841A8C-82F7-FE34-41F4-46BE59E426AF}"/>
              </a:ext>
            </a:extLst>
          </p:cNvPr>
          <p:cNvSpPr txBox="1">
            <a:spLocks/>
          </p:cNvSpPr>
          <p:nvPr/>
        </p:nvSpPr>
        <p:spPr>
          <a:xfrm>
            <a:off x="7406365" y="3176311"/>
            <a:ext cx="4451728" cy="8642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800" dirty="0">
                <a:latin typeface="Source Sans 3 Light" panose="020B0303030403020204" pitchFamily="34" charset="0"/>
              </a:rPr>
              <a:t>Share your city’s heat detox!</a:t>
            </a:r>
          </a:p>
        </p:txBody>
      </p:sp>
      <p:sp>
        <p:nvSpPr>
          <p:cNvPr id="21" name="Subtitle 2">
            <a:extLst>
              <a:ext uri="{FF2B5EF4-FFF2-40B4-BE49-F238E27FC236}">
                <a16:creationId xmlns:a16="http://schemas.microsoft.com/office/drawing/2014/main" id="{EEAB08C6-0F39-E9B2-8CEC-A8D6224925ED}"/>
              </a:ext>
            </a:extLst>
          </p:cNvPr>
          <p:cNvSpPr>
            <a:spLocks noGrp="1"/>
          </p:cNvSpPr>
          <p:nvPr>
            <p:ph type="subTitle" idx="1"/>
          </p:nvPr>
        </p:nvSpPr>
        <p:spPr>
          <a:xfrm>
            <a:off x="7406365" y="2038559"/>
            <a:ext cx="4451728" cy="850915"/>
          </a:xfrm>
        </p:spPr>
        <p:txBody>
          <a:bodyPr>
            <a:noAutofit/>
          </a:bodyPr>
          <a:lstStyle/>
          <a:p>
            <a:pPr>
              <a:lnSpc>
                <a:spcPct val="150000"/>
              </a:lnSpc>
            </a:pPr>
            <a:r>
              <a:rPr lang="en-GB" sz="2000" dirty="0">
                <a:effectLst/>
                <a:latin typeface="Source Sans Pro Light" panose="020F0302020204030204" pitchFamily="34" charset="0"/>
                <a:cs typeface="Source Sans Pro Light" panose="020F0302020204030204" pitchFamily="34" charset="0"/>
              </a:rPr>
              <a:t>You’ve already undertaken one of these three steps? </a:t>
            </a:r>
          </a:p>
          <a:p>
            <a:pPr algn="l">
              <a:lnSpc>
                <a:spcPct val="150000"/>
              </a:lnSpc>
            </a:pPr>
            <a:endParaRPr lang="en-GB" sz="1200" dirty="0">
              <a:effectLst/>
              <a:latin typeface="Source Sans Pro Light" panose="020F0302020204030204" pitchFamily="34" charset="0"/>
              <a:cs typeface="Source Sans Pro Light" panose="020F0302020204030204" pitchFamily="34" charset="0"/>
            </a:endParaRPr>
          </a:p>
        </p:txBody>
      </p:sp>
      <p:pic>
        <p:nvPicPr>
          <p:cNvPr id="22" name="Image 21" descr="Une image contenant Graphique, capture d’écran, graphisme, conception&#10;&#10;Description générée automatiquement">
            <a:extLst>
              <a:ext uri="{FF2B5EF4-FFF2-40B4-BE49-F238E27FC236}">
                <a16:creationId xmlns:a16="http://schemas.microsoft.com/office/drawing/2014/main" id="{F4A2C590-D225-5F4F-DBF5-0D3E05CAECB1}"/>
              </a:ext>
            </a:extLst>
          </p:cNvPr>
          <p:cNvPicPr>
            <a:picLocks noChangeAspect="1"/>
          </p:cNvPicPr>
          <p:nvPr/>
        </p:nvPicPr>
        <p:blipFill rotWithShape="1">
          <a:blip r:embed="rId4"/>
          <a:srcRect l="27283" t="26617" r="19940" b="27481"/>
          <a:stretch/>
        </p:blipFill>
        <p:spPr>
          <a:xfrm>
            <a:off x="2304244" y="45062"/>
            <a:ext cx="2073356" cy="1789672"/>
          </a:xfrm>
          <a:prstGeom prst="rect">
            <a:avLst/>
          </a:prstGeom>
        </p:spPr>
      </p:pic>
      <p:sp>
        <p:nvSpPr>
          <p:cNvPr id="23" name="ZoneTexte 22">
            <a:extLst>
              <a:ext uri="{FF2B5EF4-FFF2-40B4-BE49-F238E27FC236}">
                <a16:creationId xmlns:a16="http://schemas.microsoft.com/office/drawing/2014/main" id="{F1DB7AF6-FD1D-4DAC-55BE-7764E67016F6}"/>
              </a:ext>
            </a:extLst>
          </p:cNvPr>
          <p:cNvSpPr txBox="1"/>
          <p:nvPr/>
        </p:nvSpPr>
        <p:spPr>
          <a:xfrm>
            <a:off x="4050403" y="514437"/>
            <a:ext cx="2639792" cy="707886"/>
          </a:xfrm>
          <a:prstGeom prst="rect">
            <a:avLst/>
          </a:prstGeom>
          <a:noFill/>
        </p:spPr>
        <p:txBody>
          <a:bodyPr wrap="square">
            <a:spAutoFit/>
          </a:bodyPr>
          <a:lstStyle/>
          <a:p>
            <a:r>
              <a:rPr lang="en-US" sz="4000" dirty="0">
                <a:latin typeface="Source Sans Pro Light" panose="020F0302020204030204" pitchFamily="34" charset="0"/>
                <a:cs typeface="Source Sans Pro Light" panose="020F0302020204030204" pitchFamily="34" charset="0"/>
              </a:rPr>
              <a:t>their</a:t>
            </a:r>
            <a:r>
              <a:rPr lang="en-US" sz="4000" dirty="0">
                <a:solidFill>
                  <a:srgbClr val="0059AA"/>
                </a:solidFill>
                <a:latin typeface="Source Sans 3 SemiBold" panose="020B0303030403020204" pitchFamily="34" charset="0"/>
              </a:rPr>
              <a:t> heat?</a:t>
            </a:r>
            <a:endParaRPr lang="fr-FR" sz="4000" dirty="0">
              <a:solidFill>
                <a:srgbClr val="0059AA"/>
              </a:solidFill>
            </a:endParaRPr>
          </a:p>
        </p:txBody>
      </p:sp>
      <p:sp>
        <p:nvSpPr>
          <p:cNvPr id="24" name="ZoneTexte 23">
            <a:extLst>
              <a:ext uri="{FF2B5EF4-FFF2-40B4-BE49-F238E27FC236}">
                <a16:creationId xmlns:a16="http://schemas.microsoft.com/office/drawing/2014/main" id="{D106ECA1-C9E7-1C21-9C24-3AEF645DC148}"/>
              </a:ext>
            </a:extLst>
          </p:cNvPr>
          <p:cNvSpPr txBox="1"/>
          <p:nvPr/>
        </p:nvSpPr>
        <p:spPr>
          <a:xfrm>
            <a:off x="171433" y="136525"/>
            <a:ext cx="2461283" cy="1200329"/>
          </a:xfrm>
          <a:prstGeom prst="rect">
            <a:avLst/>
          </a:prstGeom>
          <a:noFill/>
        </p:spPr>
        <p:txBody>
          <a:bodyPr wrap="square">
            <a:spAutoFit/>
          </a:bodyPr>
          <a:lstStyle/>
          <a:p>
            <a:r>
              <a:rPr lang="en-US" sz="3600" dirty="0">
                <a:latin typeface="Source Sans 3 SemiBold" panose="020B0303030403020204" pitchFamily="34" charset="0"/>
              </a:rPr>
              <a:t>WHAT </a:t>
            </a:r>
            <a:r>
              <a:rPr lang="en-US" sz="3600" dirty="0">
                <a:latin typeface="Source Sans Pro Light" panose="020F0302020204030204" pitchFamily="34" charset="0"/>
                <a:cs typeface="Source Sans Pro Light" panose="020F0302020204030204" pitchFamily="34" charset="0"/>
              </a:rPr>
              <a:t>can cities do to</a:t>
            </a:r>
            <a:endParaRPr lang="fr-FR" sz="3600" dirty="0">
              <a:latin typeface="Source Sans Pro Light" panose="020F0302020204030204" pitchFamily="34" charset="0"/>
              <a:cs typeface="Source Sans Pro Light" panose="020F0302020204030204" pitchFamily="34" charset="0"/>
            </a:endParaRPr>
          </a:p>
        </p:txBody>
      </p:sp>
      <p:grpSp>
        <p:nvGrpSpPr>
          <p:cNvPr id="26" name="Groupe 25">
            <a:extLst>
              <a:ext uri="{FF2B5EF4-FFF2-40B4-BE49-F238E27FC236}">
                <a16:creationId xmlns:a16="http://schemas.microsoft.com/office/drawing/2014/main" id="{742AB5FC-EBA0-D820-95F2-7F6F6BA853F1}"/>
              </a:ext>
            </a:extLst>
          </p:cNvPr>
          <p:cNvGrpSpPr/>
          <p:nvPr/>
        </p:nvGrpSpPr>
        <p:grpSpPr>
          <a:xfrm>
            <a:off x="2935892" y="6007085"/>
            <a:ext cx="2883415" cy="850915"/>
            <a:chOff x="8512003" y="6146915"/>
            <a:chExt cx="2323338" cy="653405"/>
          </a:xfrm>
        </p:grpSpPr>
        <p:pic>
          <p:nvPicPr>
            <p:cNvPr id="27" name="Image 26" descr="Une image contenant noir, obscurité&#10;&#10;Description générée automatiquement">
              <a:extLst>
                <a:ext uri="{FF2B5EF4-FFF2-40B4-BE49-F238E27FC236}">
                  <a16:creationId xmlns:a16="http://schemas.microsoft.com/office/drawing/2014/main" id="{5A83F0EE-A2C8-D841-7DF9-D3B390C5BC43}"/>
                </a:ext>
              </a:extLst>
            </p:cNvPr>
            <p:cNvPicPr>
              <a:picLocks noChangeAspect="1"/>
            </p:cNvPicPr>
            <p:nvPr/>
          </p:nvPicPr>
          <p:blipFill rotWithShape="1">
            <a:blip r:embed="rId5"/>
            <a:srcRect l="15579" t="32118" r="19089" b="42660"/>
            <a:stretch/>
          </p:blipFill>
          <p:spPr>
            <a:xfrm>
              <a:off x="8512003" y="6259525"/>
              <a:ext cx="1229229" cy="474554"/>
            </a:xfrm>
            <a:prstGeom prst="rect">
              <a:avLst/>
            </a:prstGeom>
          </p:spPr>
        </p:pic>
        <p:pic>
          <p:nvPicPr>
            <p:cNvPr id="28" name="Image 27" descr="Une image contenant noir, obscurité&#10;&#10;Description générée automatiquement">
              <a:extLst>
                <a:ext uri="{FF2B5EF4-FFF2-40B4-BE49-F238E27FC236}">
                  <a16:creationId xmlns:a16="http://schemas.microsoft.com/office/drawing/2014/main" id="{AB7D3581-AB33-4CD7-4A23-B2E4D48D714E}"/>
                </a:ext>
              </a:extLst>
            </p:cNvPr>
            <p:cNvPicPr>
              <a:picLocks noChangeAspect="1"/>
            </p:cNvPicPr>
            <p:nvPr/>
          </p:nvPicPr>
          <p:blipFill rotWithShape="1">
            <a:blip r:embed="rId6"/>
            <a:srcRect l="19049" t="26133" r="21688" b="39140"/>
            <a:stretch/>
          </p:blipFill>
          <p:spPr>
            <a:xfrm>
              <a:off x="9720286" y="6146915"/>
              <a:ext cx="1115055" cy="653405"/>
            </a:xfrm>
            <a:prstGeom prst="rect">
              <a:avLst/>
            </a:prstGeom>
          </p:spPr>
        </p:pic>
      </p:grpSp>
      <p:pic>
        <p:nvPicPr>
          <p:cNvPr id="34" name="Image 33" descr="Une image contenant noir, obscurité&#10;&#10;Description générée automatiquement">
            <a:extLst>
              <a:ext uri="{FF2B5EF4-FFF2-40B4-BE49-F238E27FC236}">
                <a16:creationId xmlns:a16="http://schemas.microsoft.com/office/drawing/2014/main" id="{D6599A48-1963-9F7B-7B3D-A50124D6F069}"/>
              </a:ext>
            </a:extLst>
          </p:cNvPr>
          <p:cNvPicPr>
            <a:picLocks noChangeAspect="1"/>
          </p:cNvPicPr>
          <p:nvPr/>
        </p:nvPicPr>
        <p:blipFill>
          <a:blip r:embed="rId7"/>
          <a:srcRect l="23333" t="22916" r="29074" b="44074"/>
          <a:stretch/>
        </p:blipFill>
        <p:spPr>
          <a:xfrm>
            <a:off x="4106447" y="3263016"/>
            <a:ext cx="3163197" cy="2193965"/>
          </a:xfrm>
          <a:prstGeom prst="rect">
            <a:avLst/>
          </a:prstGeom>
        </p:spPr>
      </p:pic>
      <p:sp>
        <p:nvSpPr>
          <p:cNvPr id="35" name="Subtitle 2">
            <a:extLst>
              <a:ext uri="{FF2B5EF4-FFF2-40B4-BE49-F238E27FC236}">
                <a16:creationId xmlns:a16="http://schemas.microsoft.com/office/drawing/2014/main" id="{F9DF4642-2FEA-E010-A414-E9F338780D6C}"/>
              </a:ext>
            </a:extLst>
          </p:cNvPr>
          <p:cNvSpPr txBox="1">
            <a:spLocks/>
          </p:cNvSpPr>
          <p:nvPr/>
        </p:nvSpPr>
        <p:spPr>
          <a:xfrm>
            <a:off x="7431765" y="3895250"/>
            <a:ext cx="4232411" cy="8642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400" dirty="0">
                <a:solidFill>
                  <a:srgbClr val="00B6C2"/>
                </a:solidFill>
                <a:latin typeface="Source Sans 3 Light" panose="020B0303030403020204" pitchFamily="34" charset="0"/>
                <a:hlinkClick r:id="rId8">
                  <a:extLst>
                    <a:ext uri="{A12FA001-AC4F-418D-AE19-62706E023703}">
                      <ahyp:hlinkClr xmlns:ahyp="http://schemas.microsoft.com/office/drawing/2018/hyperlinkcolor" val="tx"/>
                    </a:ext>
                  </a:extLst>
                </a:hlinkClick>
              </a:rPr>
              <a:t>https://eu-mayors.ec.europa.eu/en/Cities-Heat-Detox-Communication-Package-Cities</a:t>
            </a:r>
            <a:r>
              <a:rPr lang="en-GB" sz="1400" dirty="0">
                <a:solidFill>
                  <a:srgbClr val="00B6C2"/>
                </a:solidFill>
                <a:latin typeface="Source Sans 3 Light" panose="020B0303030403020204" pitchFamily="34" charset="0"/>
              </a:rPr>
              <a:t> </a:t>
            </a:r>
          </a:p>
        </p:txBody>
      </p:sp>
      <p:pic>
        <p:nvPicPr>
          <p:cNvPr id="2" name="Image 1" descr="Une image contenant motif, carré, pixel, conception&#10;&#10;Description générée automatiquement">
            <a:extLst>
              <a:ext uri="{FF2B5EF4-FFF2-40B4-BE49-F238E27FC236}">
                <a16:creationId xmlns:a16="http://schemas.microsoft.com/office/drawing/2014/main" id="{45ACD558-6044-53A3-6972-6A1D2612631B}"/>
              </a:ext>
            </a:extLst>
          </p:cNvPr>
          <p:cNvPicPr>
            <a:picLocks noChangeAspect="1"/>
          </p:cNvPicPr>
          <p:nvPr/>
        </p:nvPicPr>
        <p:blipFill>
          <a:blip r:embed="rId9"/>
          <a:stretch>
            <a:fillRect/>
          </a:stretch>
        </p:blipFill>
        <p:spPr>
          <a:xfrm>
            <a:off x="8906636" y="4702549"/>
            <a:ext cx="1451186" cy="1451186"/>
          </a:xfrm>
          <a:prstGeom prst="rect">
            <a:avLst/>
          </a:prstGeom>
        </p:spPr>
      </p:pic>
    </p:spTree>
    <p:extLst>
      <p:ext uri="{BB962C8B-B14F-4D97-AF65-F5344CB8AC3E}">
        <p14:creationId xmlns:p14="http://schemas.microsoft.com/office/powerpoint/2010/main" val="330547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F71086F6-E857-F494-1DCF-13474425D1FF}"/>
              </a:ext>
            </a:extLst>
          </p:cNvPr>
          <p:cNvSpPr>
            <a:spLocks noGrp="1"/>
          </p:cNvSpPr>
          <p:nvPr>
            <p:ph type="sldNum" sz="quarter" idx="12"/>
          </p:nvPr>
        </p:nvSpPr>
        <p:spPr/>
        <p:txBody>
          <a:bodyPr/>
          <a:lstStyle/>
          <a:p>
            <a:fld id="{307D467E-22CD-164B-9B4C-B4CF5F192B78}" type="slidenum">
              <a:rPr lang="en-SE" sz="1000" smtClean="0">
                <a:latin typeface="Source Sans 3 Light" panose="020B0303030403020204" pitchFamily="34" charset="0"/>
              </a:rPr>
              <a:t>5</a:t>
            </a:fld>
            <a:endParaRPr lang="en-SE" sz="1000">
              <a:latin typeface="Source Sans 3 Light" panose="020B0303030403020204" pitchFamily="34" charset="0"/>
            </a:endParaRPr>
          </a:p>
        </p:txBody>
      </p:sp>
      <p:sp>
        <p:nvSpPr>
          <p:cNvPr id="4" name="Footer Placeholder 12">
            <a:extLst>
              <a:ext uri="{FF2B5EF4-FFF2-40B4-BE49-F238E27FC236}">
                <a16:creationId xmlns:a16="http://schemas.microsoft.com/office/drawing/2014/main" id="{A2D50C2F-80ED-B524-471B-2FDBAAF8DA95}"/>
              </a:ext>
            </a:extLst>
          </p:cNvPr>
          <p:cNvSpPr>
            <a:spLocks noGrp="1"/>
          </p:cNvSpPr>
          <p:nvPr>
            <p:ph type="ftr" sz="quarter" idx="11"/>
          </p:nvPr>
        </p:nvSpPr>
        <p:spPr>
          <a:xfrm>
            <a:off x="720000" y="6356350"/>
            <a:ext cx="7315200" cy="365125"/>
          </a:xfrm>
        </p:spPr>
        <p:txBody>
          <a:bodyPr/>
          <a:lstStyle/>
          <a:p>
            <a:pPr algn="l"/>
            <a:r>
              <a:rPr lang="en-US" sz="900" dirty="0">
                <a:latin typeface="Source Sans 3 SemiBold" panose="020B0303030403020204" pitchFamily="34" charset="0"/>
              </a:rPr>
              <a:t>The Cities Heat Detox – Campaign</a:t>
            </a:r>
            <a:endParaRPr lang="en-SE" sz="900">
              <a:latin typeface="Source Sans 3 Light" panose="020B0303030403020204" pitchFamily="34" charset="0"/>
            </a:endParaRPr>
          </a:p>
        </p:txBody>
      </p:sp>
      <p:sp>
        <p:nvSpPr>
          <p:cNvPr id="20" name="Subtitle 2">
            <a:extLst>
              <a:ext uri="{FF2B5EF4-FFF2-40B4-BE49-F238E27FC236}">
                <a16:creationId xmlns:a16="http://schemas.microsoft.com/office/drawing/2014/main" id="{A7841A8C-82F7-FE34-41F4-46BE59E426AF}"/>
              </a:ext>
            </a:extLst>
          </p:cNvPr>
          <p:cNvSpPr txBox="1">
            <a:spLocks/>
          </p:cNvSpPr>
          <p:nvPr/>
        </p:nvSpPr>
        <p:spPr>
          <a:xfrm>
            <a:off x="6395888" y="2615581"/>
            <a:ext cx="4451728" cy="8642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2800" dirty="0">
                <a:latin typeface="Source Sans 3 Light" panose="020B0303030403020204" pitchFamily="34" charset="0"/>
              </a:rPr>
              <a:t>Submit your story to get featured on our map!</a:t>
            </a:r>
          </a:p>
        </p:txBody>
      </p:sp>
      <p:sp>
        <p:nvSpPr>
          <p:cNvPr id="21" name="Subtitle 2">
            <a:extLst>
              <a:ext uri="{FF2B5EF4-FFF2-40B4-BE49-F238E27FC236}">
                <a16:creationId xmlns:a16="http://schemas.microsoft.com/office/drawing/2014/main" id="{EEAB08C6-0F39-E9B2-8CEC-A8D6224925ED}"/>
              </a:ext>
            </a:extLst>
          </p:cNvPr>
          <p:cNvSpPr>
            <a:spLocks noGrp="1"/>
          </p:cNvSpPr>
          <p:nvPr>
            <p:ph type="subTitle" idx="1"/>
          </p:nvPr>
        </p:nvSpPr>
        <p:spPr>
          <a:xfrm>
            <a:off x="6395888" y="1994153"/>
            <a:ext cx="4451728" cy="850915"/>
          </a:xfrm>
        </p:spPr>
        <p:txBody>
          <a:bodyPr>
            <a:noAutofit/>
          </a:bodyPr>
          <a:lstStyle/>
          <a:p>
            <a:pPr>
              <a:lnSpc>
                <a:spcPct val="150000"/>
              </a:lnSpc>
            </a:pPr>
            <a:r>
              <a:rPr lang="en-GB" sz="2000" dirty="0">
                <a:latin typeface="Source Sans Pro Light" panose="020F0302020204030204" pitchFamily="34" charset="0"/>
                <a:cs typeface="Source Sans Pro Light" panose="020F0302020204030204" pitchFamily="34" charset="0"/>
              </a:rPr>
              <a:t>You’re working on your city’s heat detox?</a:t>
            </a:r>
            <a:endParaRPr lang="en-GB" sz="2000" dirty="0">
              <a:effectLst/>
              <a:latin typeface="Source Sans Pro Light" panose="020F0302020204030204" pitchFamily="34" charset="0"/>
              <a:cs typeface="Source Sans Pro Light" panose="020F0302020204030204" pitchFamily="34" charset="0"/>
            </a:endParaRPr>
          </a:p>
          <a:p>
            <a:pPr>
              <a:lnSpc>
                <a:spcPct val="150000"/>
              </a:lnSpc>
            </a:pPr>
            <a:endParaRPr lang="en-GB" sz="1200" dirty="0">
              <a:effectLst/>
              <a:latin typeface="Source Sans Pro Light" panose="020F0302020204030204" pitchFamily="34" charset="0"/>
              <a:cs typeface="Source Sans Pro Light" panose="020F0302020204030204" pitchFamily="34" charset="0"/>
            </a:endParaRPr>
          </a:p>
        </p:txBody>
      </p:sp>
      <p:pic>
        <p:nvPicPr>
          <p:cNvPr id="22" name="Image 21" descr="Une image contenant Graphique, capture d’écran, graphisme, conception&#10;&#10;Description générée automatiquement">
            <a:extLst>
              <a:ext uri="{FF2B5EF4-FFF2-40B4-BE49-F238E27FC236}">
                <a16:creationId xmlns:a16="http://schemas.microsoft.com/office/drawing/2014/main" id="{F4A2C590-D225-5F4F-DBF5-0D3E05CAECB1}"/>
              </a:ext>
            </a:extLst>
          </p:cNvPr>
          <p:cNvPicPr>
            <a:picLocks noChangeAspect="1"/>
          </p:cNvPicPr>
          <p:nvPr/>
        </p:nvPicPr>
        <p:blipFill rotWithShape="1">
          <a:blip r:embed="rId4"/>
          <a:srcRect l="27283" t="26617" r="19940" b="27481"/>
          <a:stretch/>
        </p:blipFill>
        <p:spPr>
          <a:xfrm>
            <a:off x="2304244" y="45062"/>
            <a:ext cx="2073356" cy="1789672"/>
          </a:xfrm>
          <a:prstGeom prst="rect">
            <a:avLst/>
          </a:prstGeom>
        </p:spPr>
      </p:pic>
      <p:sp>
        <p:nvSpPr>
          <p:cNvPr id="23" name="ZoneTexte 22">
            <a:extLst>
              <a:ext uri="{FF2B5EF4-FFF2-40B4-BE49-F238E27FC236}">
                <a16:creationId xmlns:a16="http://schemas.microsoft.com/office/drawing/2014/main" id="{F1DB7AF6-FD1D-4DAC-55BE-7764E67016F6}"/>
              </a:ext>
            </a:extLst>
          </p:cNvPr>
          <p:cNvSpPr txBox="1"/>
          <p:nvPr/>
        </p:nvSpPr>
        <p:spPr>
          <a:xfrm>
            <a:off x="3961503" y="585954"/>
            <a:ext cx="3305162" cy="707886"/>
          </a:xfrm>
          <a:prstGeom prst="rect">
            <a:avLst/>
          </a:prstGeom>
          <a:noFill/>
        </p:spPr>
        <p:txBody>
          <a:bodyPr wrap="square">
            <a:spAutoFit/>
          </a:bodyPr>
          <a:lstStyle/>
          <a:p>
            <a:r>
              <a:rPr lang="en-GB" sz="4000" dirty="0" err="1">
                <a:solidFill>
                  <a:srgbClr val="00B6C2"/>
                </a:solidFill>
                <a:latin typeface="Source Sans Pro Light" panose="020F0302020204030204" pitchFamily="34" charset="0"/>
                <a:cs typeface="Source Sans Pro Light" panose="020F0302020204030204" pitchFamily="34" charset="0"/>
              </a:rPr>
              <a:t>ing</a:t>
            </a:r>
            <a:r>
              <a:rPr lang="en-GB" sz="4000" dirty="0">
                <a:latin typeface="Source Sans Pro Light" panose="020F0302020204030204" pitchFamily="34" charset="0"/>
                <a:cs typeface="Source Sans Pro Light" panose="020F0302020204030204" pitchFamily="34" charset="0"/>
              </a:rPr>
              <a:t> their</a:t>
            </a:r>
            <a:r>
              <a:rPr lang="en-GB" sz="4000" dirty="0">
                <a:solidFill>
                  <a:srgbClr val="0059AA"/>
                </a:solidFill>
                <a:latin typeface="Source Sans 3 SemiBold" panose="020B0303030403020204" pitchFamily="34" charset="0"/>
              </a:rPr>
              <a:t> heat?</a:t>
            </a:r>
            <a:endParaRPr lang="en-GB" sz="4000" dirty="0">
              <a:solidFill>
                <a:srgbClr val="0059AA"/>
              </a:solidFill>
            </a:endParaRPr>
          </a:p>
        </p:txBody>
      </p:sp>
      <p:sp>
        <p:nvSpPr>
          <p:cNvPr id="24" name="ZoneTexte 23">
            <a:extLst>
              <a:ext uri="{FF2B5EF4-FFF2-40B4-BE49-F238E27FC236}">
                <a16:creationId xmlns:a16="http://schemas.microsoft.com/office/drawing/2014/main" id="{D106ECA1-C9E7-1C21-9C24-3AEF645DC148}"/>
              </a:ext>
            </a:extLst>
          </p:cNvPr>
          <p:cNvSpPr txBox="1"/>
          <p:nvPr/>
        </p:nvSpPr>
        <p:spPr>
          <a:xfrm>
            <a:off x="474609" y="425711"/>
            <a:ext cx="2461283" cy="1200329"/>
          </a:xfrm>
          <a:prstGeom prst="rect">
            <a:avLst/>
          </a:prstGeom>
          <a:noFill/>
        </p:spPr>
        <p:txBody>
          <a:bodyPr wrap="square">
            <a:spAutoFit/>
          </a:bodyPr>
          <a:lstStyle/>
          <a:p>
            <a:r>
              <a:rPr lang="en-US" sz="3600" dirty="0">
                <a:latin typeface="Source Sans 3 SemiBold" panose="020B0303030403020204" pitchFamily="34" charset="0"/>
              </a:rPr>
              <a:t>HOW </a:t>
            </a:r>
            <a:r>
              <a:rPr lang="en-US" sz="3600" dirty="0">
                <a:latin typeface="Source Sans Pro Light" panose="020F0302020204030204" pitchFamily="34" charset="0"/>
                <a:cs typeface="Source Sans Pro Light" panose="020F0302020204030204" pitchFamily="34" charset="0"/>
              </a:rPr>
              <a:t>are cities</a:t>
            </a:r>
            <a:endParaRPr lang="fr-FR" sz="3600" dirty="0">
              <a:latin typeface="Source Sans Pro Light" panose="020F0302020204030204" pitchFamily="34" charset="0"/>
              <a:cs typeface="Source Sans Pro Light" panose="020F0302020204030204" pitchFamily="34" charset="0"/>
            </a:endParaRPr>
          </a:p>
        </p:txBody>
      </p:sp>
      <p:grpSp>
        <p:nvGrpSpPr>
          <p:cNvPr id="26" name="Groupe 25">
            <a:extLst>
              <a:ext uri="{FF2B5EF4-FFF2-40B4-BE49-F238E27FC236}">
                <a16:creationId xmlns:a16="http://schemas.microsoft.com/office/drawing/2014/main" id="{742AB5FC-EBA0-D820-95F2-7F6F6BA853F1}"/>
              </a:ext>
            </a:extLst>
          </p:cNvPr>
          <p:cNvGrpSpPr/>
          <p:nvPr/>
        </p:nvGrpSpPr>
        <p:grpSpPr>
          <a:xfrm>
            <a:off x="2935892" y="6007085"/>
            <a:ext cx="2883415" cy="850915"/>
            <a:chOff x="8512003" y="6146915"/>
            <a:chExt cx="2323338" cy="653405"/>
          </a:xfrm>
        </p:grpSpPr>
        <p:pic>
          <p:nvPicPr>
            <p:cNvPr id="27" name="Image 26" descr="Une image contenant noir, obscurité&#10;&#10;Description générée automatiquement">
              <a:extLst>
                <a:ext uri="{FF2B5EF4-FFF2-40B4-BE49-F238E27FC236}">
                  <a16:creationId xmlns:a16="http://schemas.microsoft.com/office/drawing/2014/main" id="{5A83F0EE-A2C8-D841-7DF9-D3B390C5BC43}"/>
                </a:ext>
              </a:extLst>
            </p:cNvPr>
            <p:cNvPicPr>
              <a:picLocks noChangeAspect="1"/>
            </p:cNvPicPr>
            <p:nvPr/>
          </p:nvPicPr>
          <p:blipFill rotWithShape="1">
            <a:blip r:embed="rId5"/>
            <a:srcRect l="15579" t="32118" r="19089" b="42660"/>
            <a:stretch/>
          </p:blipFill>
          <p:spPr>
            <a:xfrm>
              <a:off x="8512003" y="6259525"/>
              <a:ext cx="1229229" cy="474554"/>
            </a:xfrm>
            <a:prstGeom prst="rect">
              <a:avLst/>
            </a:prstGeom>
          </p:spPr>
        </p:pic>
        <p:pic>
          <p:nvPicPr>
            <p:cNvPr id="28" name="Image 27" descr="Une image contenant noir, obscurité&#10;&#10;Description générée automatiquement">
              <a:extLst>
                <a:ext uri="{FF2B5EF4-FFF2-40B4-BE49-F238E27FC236}">
                  <a16:creationId xmlns:a16="http://schemas.microsoft.com/office/drawing/2014/main" id="{AB7D3581-AB33-4CD7-4A23-B2E4D48D714E}"/>
                </a:ext>
              </a:extLst>
            </p:cNvPr>
            <p:cNvPicPr>
              <a:picLocks noChangeAspect="1"/>
            </p:cNvPicPr>
            <p:nvPr/>
          </p:nvPicPr>
          <p:blipFill rotWithShape="1">
            <a:blip r:embed="rId6"/>
            <a:srcRect l="19049" t="26133" r="21688" b="39140"/>
            <a:stretch/>
          </p:blipFill>
          <p:spPr>
            <a:xfrm>
              <a:off x="9720286" y="6146915"/>
              <a:ext cx="1115055" cy="653405"/>
            </a:xfrm>
            <a:prstGeom prst="rect">
              <a:avLst/>
            </a:prstGeom>
          </p:spPr>
        </p:pic>
      </p:grpSp>
      <p:sp>
        <p:nvSpPr>
          <p:cNvPr id="2" name="Subtitle 2">
            <a:extLst>
              <a:ext uri="{FF2B5EF4-FFF2-40B4-BE49-F238E27FC236}">
                <a16:creationId xmlns:a16="http://schemas.microsoft.com/office/drawing/2014/main" id="{A1B3F4D4-FEE5-CFBB-70D1-F1E2388573C6}"/>
              </a:ext>
            </a:extLst>
          </p:cNvPr>
          <p:cNvSpPr txBox="1">
            <a:spLocks/>
          </p:cNvSpPr>
          <p:nvPr/>
        </p:nvSpPr>
        <p:spPr>
          <a:xfrm>
            <a:off x="1213726" y="4621148"/>
            <a:ext cx="2709000" cy="10133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2000" b="1" dirty="0">
                <a:solidFill>
                  <a:srgbClr val="D7E022"/>
                </a:solidFill>
                <a:latin typeface="Source Sans Pro" panose="020B0503030403020204" pitchFamily="34" charset="0"/>
                <a:ea typeface="Source Sans Pro" panose="020B0503030403020204" pitchFamily="34" charset="0"/>
              </a:rPr>
              <a:t>DETOX MAP</a:t>
            </a:r>
          </a:p>
          <a:p>
            <a:pPr>
              <a:lnSpc>
                <a:spcPct val="100000"/>
              </a:lnSpc>
            </a:pPr>
            <a:r>
              <a:rPr lang="en-GB" sz="1200" dirty="0">
                <a:latin typeface="Source Sans Pro" panose="020B0503030403020204" pitchFamily="34" charset="0"/>
                <a:ea typeface="Source Sans Pro" panose="020B0503030403020204" pitchFamily="34" charset="0"/>
                <a:cs typeface="Source Sans Pro Light" panose="020F0302020204030204" pitchFamily="34" charset="0"/>
              </a:rPr>
              <a:t>Find inspiration in our map of best practices and stories of detoxes displayed on an interactive map.</a:t>
            </a:r>
          </a:p>
          <a:p>
            <a:pPr>
              <a:lnSpc>
                <a:spcPct val="100000"/>
              </a:lnSpc>
            </a:pPr>
            <a:endParaRPr lang="en-GB" sz="2000" dirty="0">
              <a:solidFill>
                <a:srgbClr val="D7E022"/>
              </a:solidFill>
              <a:latin typeface="Source Sans Pro Light" panose="020F0302020204030204" pitchFamily="34" charset="0"/>
              <a:cs typeface="Source Sans Pro Light" panose="020F0302020204030204" pitchFamily="34" charset="0"/>
            </a:endParaRPr>
          </a:p>
        </p:txBody>
      </p:sp>
      <p:pic>
        <p:nvPicPr>
          <p:cNvPr id="5" name="Image 4" descr="Une image contenant Visage humain, habits, personne, épaule&#10;&#10;Description générée automatiquement">
            <a:extLst>
              <a:ext uri="{FF2B5EF4-FFF2-40B4-BE49-F238E27FC236}">
                <a16:creationId xmlns:a16="http://schemas.microsoft.com/office/drawing/2014/main" id="{E8A5F5AD-2D71-018E-32AE-B98C9D6A25BD}"/>
              </a:ext>
            </a:extLst>
          </p:cNvPr>
          <p:cNvPicPr>
            <a:picLocks noChangeAspect="1"/>
          </p:cNvPicPr>
          <p:nvPr/>
        </p:nvPicPr>
        <p:blipFill>
          <a:blip r:embed="rId7"/>
          <a:stretch>
            <a:fillRect/>
          </a:stretch>
        </p:blipFill>
        <p:spPr>
          <a:xfrm>
            <a:off x="720000" y="1950151"/>
            <a:ext cx="4200993" cy="2354403"/>
          </a:xfrm>
          <a:prstGeom prst="rect">
            <a:avLst/>
          </a:prstGeom>
        </p:spPr>
      </p:pic>
      <p:pic>
        <p:nvPicPr>
          <p:cNvPr id="8" name="Image 7" descr="Une image contenant motif, carré, pixel, conception&#10;&#10;Description générée automatiquement">
            <a:extLst>
              <a:ext uri="{FF2B5EF4-FFF2-40B4-BE49-F238E27FC236}">
                <a16:creationId xmlns:a16="http://schemas.microsoft.com/office/drawing/2014/main" id="{66D1E8D4-3B6B-0EAD-24D6-DC78E996DFE1}"/>
              </a:ext>
            </a:extLst>
          </p:cNvPr>
          <p:cNvPicPr>
            <a:picLocks noChangeAspect="1"/>
          </p:cNvPicPr>
          <p:nvPr/>
        </p:nvPicPr>
        <p:blipFill>
          <a:blip r:embed="rId8"/>
          <a:stretch>
            <a:fillRect/>
          </a:stretch>
        </p:blipFill>
        <p:spPr>
          <a:xfrm>
            <a:off x="7811682" y="4304554"/>
            <a:ext cx="1597836" cy="1597836"/>
          </a:xfrm>
          <a:prstGeom prst="rect">
            <a:avLst/>
          </a:prstGeom>
        </p:spPr>
      </p:pic>
      <p:sp>
        <p:nvSpPr>
          <p:cNvPr id="9" name="Subtitle 2">
            <a:extLst>
              <a:ext uri="{FF2B5EF4-FFF2-40B4-BE49-F238E27FC236}">
                <a16:creationId xmlns:a16="http://schemas.microsoft.com/office/drawing/2014/main" id="{076AC8C0-7959-B3CA-BE3F-E4D23D5A1B20}"/>
              </a:ext>
            </a:extLst>
          </p:cNvPr>
          <p:cNvSpPr txBox="1">
            <a:spLocks/>
          </p:cNvSpPr>
          <p:nvPr/>
        </p:nvSpPr>
        <p:spPr>
          <a:xfrm>
            <a:off x="6902607" y="3549740"/>
            <a:ext cx="3601844" cy="8642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400" dirty="0">
                <a:solidFill>
                  <a:srgbClr val="00B6C2"/>
                </a:solidFill>
                <a:latin typeface="Source Sans 3 Light" panose="020B0303030403020204" pitchFamily="34" charset="0"/>
                <a:hlinkClick r:id="rId9">
                  <a:extLst>
                    <a:ext uri="{A12FA001-AC4F-418D-AE19-62706E023703}">
                      <ahyp:hlinkClr xmlns:ahyp="http://schemas.microsoft.com/office/drawing/2018/hyperlinkcolor" val="tx"/>
                    </a:ext>
                  </a:extLst>
                </a:hlinkClick>
              </a:rPr>
              <a:t>https://eu-mayors.ec.europa.eu/en/Cities-Heat-Detox-Communication-Package-Cities</a:t>
            </a:r>
            <a:r>
              <a:rPr lang="en-GB" sz="1400" dirty="0">
                <a:solidFill>
                  <a:srgbClr val="00B6C2"/>
                </a:solidFill>
                <a:latin typeface="Source Sans 3 Light" panose="020B0303030403020204" pitchFamily="34" charset="0"/>
              </a:rPr>
              <a:t> </a:t>
            </a:r>
          </a:p>
        </p:txBody>
      </p:sp>
    </p:spTree>
    <p:extLst>
      <p:ext uri="{BB962C8B-B14F-4D97-AF65-F5344CB8AC3E}">
        <p14:creationId xmlns:p14="http://schemas.microsoft.com/office/powerpoint/2010/main" val="308328225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texte, graphisme, Police, carte&#10;&#10;Description générée automatiquement">
            <a:extLst>
              <a:ext uri="{FF2B5EF4-FFF2-40B4-BE49-F238E27FC236}">
                <a16:creationId xmlns:a16="http://schemas.microsoft.com/office/drawing/2014/main" id="{2C91729B-B4D2-58E0-C6DC-2B7F4089F7ED}"/>
              </a:ext>
            </a:extLst>
          </p:cNvPr>
          <p:cNvPicPr>
            <a:picLocks noChangeAspect="1"/>
          </p:cNvPicPr>
          <p:nvPr/>
        </p:nvPicPr>
        <p:blipFill>
          <a:blip r:embed="rId3"/>
          <a:stretch>
            <a:fillRect/>
          </a:stretch>
        </p:blipFill>
        <p:spPr>
          <a:xfrm>
            <a:off x="6308214" y="542759"/>
            <a:ext cx="5883786" cy="5883786"/>
          </a:xfrm>
          <a:prstGeom prst="rect">
            <a:avLst/>
          </a:prstGeom>
        </p:spPr>
      </p:pic>
      <p:sp>
        <p:nvSpPr>
          <p:cNvPr id="15" name="Slide Number Placeholder 14">
            <a:extLst>
              <a:ext uri="{FF2B5EF4-FFF2-40B4-BE49-F238E27FC236}">
                <a16:creationId xmlns:a16="http://schemas.microsoft.com/office/drawing/2014/main" id="{F71086F6-E857-F494-1DCF-13474425D1FF}"/>
              </a:ext>
            </a:extLst>
          </p:cNvPr>
          <p:cNvSpPr>
            <a:spLocks noGrp="1"/>
          </p:cNvSpPr>
          <p:nvPr>
            <p:ph type="sldNum" sz="quarter" idx="12"/>
          </p:nvPr>
        </p:nvSpPr>
        <p:spPr/>
        <p:txBody>
          <a:bodyPr/>
          <a:lstStyle/>
          <a:p>
            <a:fld id="{307D467E-22CD-164B-9B4C-B4CF5F192B78}" type="slidenum">
              <a:rPr lang="en-SE" sz="1000" smtClean="0">
                <a:latin typeface="Source Sans 3 Light" panose="020B0303030403020204" pitchFamily="34" charset="0"/>
              </a:rPr>
              <a:t>6</a:t>
            </a:fld>
            <a:endParaRPr lang="en-SE" sz="1000">
              <a:latin typeface="Source Sans 3 Light" panose="020B0303030403020204" pitchFamily="34" charset="0"/>
            </a:endParaRPr>
          </a:p>
        </p:txBody>
      </p:sp>
      <p:grpSp>
        <p:nvGrpSpPr>
          <p:cNvPr id="30" name="Groupe 29">
            <a:extLst>
              <a:ext uri="{FF2B5EF4-FFF2-40B4-BE49-F238E27FC236}">
                <a16:creationId xmlns:a16="http://schemas.microsoft.com/office/drawing/2014/main" id="{1ECB6920-83F8-9AA6-0189-8555CAAECA6E}"/>
              </a:ext>
            </a:extLst>
          </p:cNvPr>
          <p:cNvGrpSpPr/>
          <p:nvPr/>
        </p:nvGrpSpPr>
        <p:grpSpPr>
          <a:xfrm>
            <a:off x="9002790" y="-183809"/>
            <a:ext cx="2883415" cy="850915"/>
            <a:chOff x="8512003" y="6146915"/>
            <a:chExt cx="2323338" cy="653405"/>
          </a:xfrm>
        </p:grpSpPr>
        <p:pic>
          <p:nvPicPr>
            <p:cNvPr id="31" name="Image 30" descr="Une image contenant noir, obscurité&#10;&#10;Description générée automatiquement">
              <a:extLst>
                <a:ext uri="{FF2B5EF4-FFF2-40B4-BE49-F238E27FC236}">
                  <a16:creationId xmlns:a16="http://schemas.microsoft.com/office/drawing/2014/main" id="{51162669-866F-84AD-EE8B-A666D4EC5BE9}"/>
                </a:ext>
              </a:extLst>
            </p:cNvPr>
            <p:cNvPicPr>
              <a:picLocks noChangeAspect="1"/>
            </p:cNvPicPr>
            <p:nvPr/>
          </p:nvPicPr>
          <p:blipFill rotWithShape="1">
            <a:blip r:embed="rId4"/>
            <a:srcRect l="15579" t="32118" r="19089" b="42660"/>
            <a:stretch/>
          </p:blipFill>
          <p:spPr>
            <a:xfrm>
              <a:off x="8512003" y="6259525"/>
              <a:ext cx="1229229" cy="474554"/>
            </a:xfrm>
            <a:prstGeom prst="rect">
              <a:avLst/>
            </a:prstGeom>
          </p:spPr>
        </p:pic>
        <p:pic>
          <p:nvPicPr>
            <p:cNvPr id="32" name="Image 31" descr="Une image contenant noir, obscurité&#10;&#10;Description générée automatiquement">
              <a:extLst>
                <a:ext uri="{FF2B5EF4-FFF2-40B4-BE49-F238E27FC236}">
                  <a16:creationId xmlns:a16="http://schemas.microsoft.com/office/drawing/2014/main" id="{574B9E5C-75FD-F983-860E-F9E0154A0A69}"/>
                </a:ext>
              </a:extLst>
            </p:cNvPr>
            <p:cNvPicPr>
              <a:picLocks noChangeAspect="1"/>
            </p:cNvPicPr>
            <p:nvPr/>
          </p:nvPicPr>
          <p:blipFill rotWithShape="1">
            <a:blip r:embed="rId5"/>
            <a:srcRect l="19049" t="26133" r="21688" b="39140"/>
            <a:stretch/>
          </p:blipFill>
          <p:spPr>
            <a:xfrm>
              <a:off x="9720286" y="6146915"/>
              <a:ext cx="1115055" cy="653405"/>
            </a:xfrm>
            <a:prstGeom prst="rect">
              <a:avLst/>
            </a:prstGeom>
          </p:spPr>
        </p:pic>
      </p:grpSp>
      <p:sp>
        <p:nvSpPr>
          <p:cNvPr id="4" name="Footer Placeholder 12">
            <a:extLst>
              <a:ext uri="{FF2B5EF4-FFF2-40B4-BE49-F238E27FC236}">
                <a16:creationId xmlns:a16="http://schemas.microsoft.com/office/drawing/2014/main" id="{A2D50C2F-80ED-B524-471B-2FDBAAF8DA95}"/>
              </a:ext>
            </a:extLst>
          </p:cNvPr>
          <p:cNvSpPr>
            <a:spLocks noGrp="1"/>
          </p:cNvSpPr>
          <p:nvPr>
            <p:ph type="ftr" sz="quarter" idx="11"/>
          </p:nvPr>
        </p:nvSpPr>
        <p:spPr>
          <a:xfrm>
            <a:off x="720000" y="6356350"/>
            <a:ext cx="7315200" cy="365125"/>
          </a:xfrm>
        </p:spPr>
        <p:txBody>
          <a:bodyPr/>
          <a:lstStyle/>
          <a:p>
            <a:pPr algn="l"/>
            <a:r>
              <a:rPr lang="en-US" sz="900" dirty="0">
                <a:latin typeface="Source Sans 3 SemiBold" panose="020B0303030403020204" pitchFamily="34" charset="0"/>
              </a:rPr>
              <a:t>The Cities Heat Detox – Campaign</a:t>
            </a:r>
            <a:endParaRPr lang="en-SE" sz="900">
              <a:latin typeface="Source Sans 3 Light" panose="020B0303030403020204" pitchFamily="34" charset="0"/>
            </a:endParaRPr>
          </a:p>
        </p:txBody>
      </p:sp>
      <p:pic>
        <p:nvPicPr>
          <p:cNvPr id="29" name="Image 28" descr="Une image contenant Graphique, capture d’écran, graphisme, conception&#10;&#10;Description générée automatiquement">
            <a:extLst>
              <a:ext uri="{FF2B5EF4-FFF2-40B4-BE49-F238E27FC236}">
                <a16:creationId xmlns:a16="http://schemas.microsoft.com/office/drawing/2014/main" id="{243487D6-CE00-5840-9E29-753CDD07EB40}"/>
              </a:ext>
            </a:extLst>
          </p:cNvPr>
          <p:cNvPicPr>
            <a:picLocks noChangeAspect="1"/>
          </p:cNvPicPr>
          <p:nvPr/>
        </p:nvPicPr>
        <p:blipFill rotWithShape="1">
          <a:blip r:embed="rId6"/>
          <a:srcRect l="27283" t="26617" r="19940" b="27481"/>
          <a:stretch/>
        </p:blipFill>
        <p:spPr>
          <a:xfrm>
            <a:off x="4377600" y="136525"/>
            <a:ext cx="2073356" cy="1789672"/>
          </a:xfrm>
          <a:prstGeom prst="rect">
            <a:avLst/>
          </a:prstGeom>
        </p:spPr>
      </p:pic>
      <p:sp>
        <p:nvSpPr>
          <p:cNvPr id="13" name="ZoneTexte 12">
            <a:extLst>
              <a:ext uri="{FF2B5EF4-FFF2-40B4-BE49-F238E27FC236}">
                <a16:creationId xmlns:a16="http://schemas.microsoft.com/office/drawing/2014/main" id="{8D32A898-63C7-C539-4E3F-F69A1EAF1DFD}"/>
              </a:ext>
            </a:extLst>
          </p:cNvPr>
          <p:cNvSpPr txBox="1"/>
          <p:nvPr/>
        </p:nvSpPr>
        <p:spPr>
          <a:xfrm>
            <a:off x="433014" y="346898"/>
            <a:ext cx="4394971" cy="1200329"/>
          </a:xfrm>
          <a:prstGeom prst="rect">
            <a:avLst/>
          </a:prstGeom>
          <a:noFill/>
        </p:spPr>
        <p:txBody>
          <a:bodyPr wrap="square">
            <a:spAutoFit/>
          </a:bodyPr>
          <a:lstStyle/>
          <a:p>
            <a:r>
              <a:rPr lang="en-US" sz="3600" dirty="0">
                <a:latin typeface="Source Sans 3 SemiBold" panose="020B0303030403020204" pitchFamily="34" charset="0"/>
              </a:rPr>
              <a:t>WHAT </a:t>
            </a:r>
            <a:r>
              <a:rPr lang="en-US" sz="3600" dirty="0">
                <a:latin typeface="Source Sans Pro Light" panose="020F0302020204030204" pitchFamily="34" charset="0"/>
                <a:cs typeface="Source Sans Pro Light" panose="020F0302020204030204" pitchFamily="34" charset="0"/>
              </a:rPr>
              <a:t>do cities need for a successful </a:t>
            </a:r>
            <a:r>
              <a:rPr lang="en-US" sz="3600" b="1" dirty="0">
                <a:solidFill>
                  <a:srgbClr val="0059AA"/>
                </a:solidFill>
                <a:latin typeface="Source Sans Pro Light" panose="020F0302020204030204" pitchFamily="34" charset="0"/>
                <a:cs typeface="Source Sans Pro Light" panose="020F0302020204030204" pitchFamily="34" charset="0"/>
              </a:rPr>
              <a:t>heat</a:t>
            </a:r>
            <a:endParaRPr lang="fr-FR" sz="3600" b="1" dirty="0">
              <a:solidFill>
                <a:srgbClr val="0059AA"/>
              </a:solidFill>
              <a:latin typeface="Source Sans Pro Light" panose="020F0302020204030204" pitchFamily="34" charset="0"/>
              <a:cs typeface="Source Sans Pro Light" panose="020F0302020204030204" pitchFamily="34" charset="0"/>
            </a:endParaRPr>
          </a:p>
        </p:txBody>
      </p:sp>
      <p:sp>
        <p:nvSpPr>
          <p:cNvPr id="2" name="ZoneTexte 1">
            <a:extLst>
              <a:ext uri="{FF2B5EF4-FFF2-40B4-BE49-F238E27FC236}">
                <a16:creationId xmlns:a16="http://schemas.microsoft.com/office/drawing/2014/main" id="{A937AE43-DCAF-4B9D-6A55-05381307E2F9}"/>
              </a:ext>
            </a:extLst>
          </p:cNvPr>
          <p:cNvSpPr txBox="1"/>
          <p:nvPr/>
        </p:nvSpPr>
        <p:spPr>
          <a:xfrm>
            <a:off x="6270082" y="523529"/>
            <a:ext cx="2219474" cy="1015663"/>
          </a:xfrm>
          <a:prstGeom prst="rect">
            <a:avLst/>
          </a:prstGeom>
          <a:noFill/>
        </p:spPr>
        <p:txBody>
          <a:bodyPr wrap="square">
            <a:spAutoFit/>
          </a:bodyPr>
          <a:lstStyle/>
          <a:p>
            <a:r>
              <a:rPr lang="en-US" sz="6000" dirty="0">
                <a:solidFill>
                  <a:srgbClr val="0059AA"/>
                </a:solidFill>
                <a:latin typeface="Source Sans 3 SemiBold" panose="020B0303030403020204" pitchFamily="34" charset="0"/>
              </a:rPr>
              <a:t>?</a:t>
            </a:r>
            <a:endParaRPr lang="fr-FR" sz="6000" dirty="0">
              <a:solidFill>
                <a:srgbClr val="0059AA"/>
              </a:solidFill>
            </a:endParaRPr>
          </a:p>
        </p:txBody>
      </p:sp>
      <p:sp>
        <p:nvSpPr>
          <p:cNvPr id="17" name="Subtitle 2">
            <a:extLst>
              <a:ext uri="{FF2B5EF4-FFF2-40B4-BE49-F238E27FC236}">
                <a16:creationId xmlns:a16="http://schemas.microsoft.com/office/drawing/2014/main" id="{88329B64-DF54-D93D-9973-1BA8C9BD7F85}"/>
              </a:ext>
            </a:extLst>
          </p:cNvPr>
          <p:cNvSpPr txBox="1">
            <a:spLocks/>
          </p:cNvSpPr>
          <p:nvPr/>
        </p:nvSpPr>
        <p:spPr>
          <a:xfrm>
            <a:off x="468646" y="3217348"/>
            <a:ext cx="1819160" cy="24827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latin typeface="Source Sans 3 Light" panose="020B0303030403020204" pitchFamily="34" charset="0"/>
              </a:rPr>
              <a:t>1) Access to data</a:t>
            </a:r>
          </a:p>
          <a:p>
            <a:pPr algn="l">
              <a:lnSpc>
                <a:spcPct val="100000"/>
              </a:lnSpc>
            </a:pPr>
            <a:r>
              <a:rPr lang="en-GB" sz="1200" dirty="0">
                <a:latin typeface="Source Sans 3 Light" panose="020B0303030403020204" pitchFamily="34" charset="0"/>
              </a:rPr>
              <a:t>Access to a database of existing building stock for municipalities’ heat planning and zoning</a:t>
            </a:r>
          </a:p>
        </p:txBody>
      </p:sp>
      <p:sp>
        <p:nvSpPr>
          <p:cNvPr id="18" name="Subtitle 2">
            <a:extLst>
              <a:ext uri="{FF2B5EF4-FFF2-40B4-BE49-F238E27FC236}">
                <a16:creationId xmlns:a16="http://schemas.microsoft.com/office/drawing/2014/main" id="{A0A1346E-D4AA-9CEF-74A9-F2A43A0ADB91}"/>
              </a:ext>
            </a:extLst>
          </p:cNvPr>
          <p:cNvSpPr>
            <a:spLocks noGrp="1"/>
          </p:cNvSpPr>
          <p:nvPr>
            <p:ph type="subTitle" idx="1"/>
          </p:nvPr>
        </p:nvSpPr>
        <p:spPr>
          <a:xfrm>
            <a:off x="480130" y="1882096"/>
            <a:ext cx="5615870" cy="956282"/>
          </a:xfrm>
        </p:spPr>
        <p:txBody>
          <a:bodyPr>
            <a:noAutofit/>
          </a:bodyPr>
          <a:lstStyle/>
          <a:p>
            <a:pPr algn="l">
              <a:lnSpc>
                <a:spcPct val="150000"/>
              </a:lnSpc>
            </a:pPr>
            <a:r>
              <a:rPr lang="en-GB" sz="1600" dirty="0">
                <a:effectLst/>
                <a:latin typeface="Source Sans Pro Light" panose="020F0302020204030204" pitchFamily="34" charset="0"/>
                <a:cs typeface="Source Sans Pro Light" panose="020F0302020204030204" pitchFamily="34" charset="0"/>
              </a:rPr>
              <a:t>For a successful #</a:t>
            </a:r>
            <a:r>
              <a:rPr lang="en-GB" sz="1600" dirty="0" err="1">
                <a:effectLst/>
                <a:latin typeface="Source Sans Pro Light" panose="020F0302020204030204" pitchFamily="34" charset="0"/>
                <a:cs typeface="Source Sans Pro Light" panose="020F0302020204030204" pitchFamily="34" charset="0"/>
              </a:rPr>
              <a:t>CitiesHeatDetox</a:t>
            </a:r>
            <a:r>
              <a:rPr lang="en-GB" sz="1600" dirty="0">
                <a:effectLst/>
                <a:latin typeface="Source Sans Pro Light" panose="020F0302020204030204" pitchFamily="34" charset="0"/>
                <a:cs typeface="Source Sans Pro Light" panose="020F0302020204030204" pitchFamily="34" charset="0"/>
              </a:rPr>
              <a:t>, cities need to tap into different dimensions of wellbeing, for a holistic and effective detox. </a:t>
            </a:r>
          </a:p>
          <a:p>
            <a:pPr algn="l">
              <a:lnSpc>
                <a:spcPct val="150000"/>
              </a:lnSpc>
            </a:pPr>
            <a:endParaRPr lang="en-GB" sz="1600" dirty="0">
              <a:effectLst/>
              <a:latin typeface="Source Sans Pro Light" panose="020F0302020204030204" pitchFamily="34" charset="0"/>
              <a:cs typeface="Source Sans Pro Light" panose="020F0302020204030204" pitchFamily="34" charset="0"/>
            </a:endParaRPr>
          </a:p>
        </p:txBody>
      </p:sp>
      <p:sp>
        <p:nvSpPr>
          <p:cNvPr id="19" name="Subtitle 2">
            <a:extLst>
              <a:ext uri="{FF2B5EF4-FFF2-40B4-BE49-F238E27FC236}">
                <a16:creationId xmlns:a16="http://schemas.microsoft.com/office/drawing/2014/main" id="{7A39B8C8-CB47-6A4A-6CB9-BE725652D934}"/>
              </a:ext>
            </a:extLst>
          </p:cNvPr>
          <p:cNvSpPr txBox="1">
            <a:spLocks/>
          </p:cNvSpPr>
          <p:nvPr/>
        </p:nvSpPr>
        <p:spPr>
          <a:xfrm>
            <a:off x="2496151" y="3217348"/>
            <a:ext cx="1819160" cy="24827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latin typeface="Source Sans 3 Light" panose="020B0303030403020204" pitchFamily="34" charset="0"/>
              </a:rPr>
              <a:t>2) Municipal Resources</a:t>
            </a:r>
          </a:p>
          <a:p>
            <a:pPr algn="l">
              <a:lnSpc>
                <a:spcPct val="100000"/>
              </a:lnSpc>
            </a:pPr>
            <a:r>
              <a:rPr lang="en-GB" sz="1200" dirty="0">
                <a:latin typeface="Source Sans 3 Light" panose="020B0303030403020204" pitchFamily="34" charset="0"/>
              </a:rPr>
              <a:t>Local capacity and staff and long-term financial support to carry out heat planning, training new professionals and developing new infrastructures, energy advice to citizens, law enforcement, etc.</a:t>
            </a:r>
          </a:p>
        </p:txBody>
      </p:sp>
      <p:sp>
        <p:nvSpPr>
          <p:cNvPr id="20" name="Subtitle 2">
            <a:extLst>
              <a:ext uri="{FF2B5EF4-FFF2-40B4-BE49-F238E27FC236}">
                <a16:creationId xmlns:a16="http://schemas.microsoft.com/office/drawing/2014/main" id="{03B5FCE9-5827-178E-913F-040987F85FE5}"/>
              </a:ext>
            </a:extLst>
          </p:cNvPr>
          <p:cNvSpPr txBox="1">
            <a:spLocks/>
          </p:cNvSpPr>
          <p:nvPr/>
        </p:nvSpPr>
        <p:spPr>
          <a:xfrm>
            <a:off x="4523657" y="3217348"/>
            <a:ext cx="1819160" cy="32510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latin typeface="Source Sans 3 Light" panose="020B0303030403020204" pitchFamily="34" charset="0"/>
              </a:rPr>
              <a:t>3) Favourable Legal Frameworks</a:t>
            </a:r>
          </a:p>
          <a:p>
            <a:pPr algn="l">
              <a:lnSpc>
                <a:spcPct val="100000"/>
              </a:lnSpc>
            </a:pPr>
            <a:r>
              <a:rPr lang="en-GB" sz="1200" dirty="0">
                <a:latin typeface="Source Sans 3 Light" panose="020B0303030403020204" pitchFamily="34" charset="0"/>
              </a:rPr>
              <a:t>Legal possibilities to enforce energy zoning and heat planning, like an obligation to connect to district heating</a:t>
            </a:r>
          </a:p>
          <a:p>
            <a:pPr algn="l">
              <a:lnSpc>
                <a:spcPct val="100000"/>
              </a:lnSpc>
            </a:pPr>
            <a:r>
              <a:rPr lang="en-GB" sz="1200" dirty="0">
                <a:latin typeface="Source Sans 3 Light" panose="020B0303030403020204" pitchFamily="34" charset="0"/>
              </a:rPr>
              <a:t>Restriction or bans on fossil fuel boilers, supportive legislation to reduce gas demand</a:t>
            </a:r>
          </a:p>
          <a:p>
            <a:pPr algn="l">
              <a:lnSpc>
                <a:spcPct val="100000"/>
              </a:lnSpc>
            </a:pPr>
            <a:r>
              <a:rPr lang="en-GB" sz="1200" dirty="0">
                <a:latin typeface="Source Sans 3 Light" panose="020B0303030403020204" pitchFamily="34" charset="0"/>
              </a:rPr>
              <a:t>Removal of obligations to connect buildings to gas networks</a:t>
            </a:r>
          </a:p>
          <a:p>
            <a:pPr algn="l">
              <a:lnSpc>
                <a:spcPct val="100000"/>
              </a:lnSpc>
            </a:pPr>
            <a:endParaRPr lang="en-GB" sz="1200" dirty="0">
              <a:latin typeface="Source Sans 3 Light" panose="020B0303030403020204" pitchFamily="34" charset="0"/>
            </a:endParaRPr>
          </a:p>
        </p:txBody>
      </p:sp>
      <p:grpSp>
        <p:nvGrpSpPr>
          <p:cNvPr id="3" name="Groupe 2">
            <a:extLst>
              <a:ext uri="{FF2B5EF4-FFF2-40B4-BE49-F238E27FC236}">
                <a16:creationId xmlns:a16="http://schemas.microsoft.com/office/drawing/2014/main" id="{C1F8AF46-A5A9-C6FD-DC1F-B125DCAB2DEE}"/>
              </a:ext>
            </a:extLst>
          </p:cNvPr>
          <p:cNvGrpSpPr/>
          <p:nvPr/>
        </p:nvGrpSpPr>
        <p:grpSpPr>
          <a:xfrm>
            <a:off x="2935892" y="6007085"/>
            <a:ext cx="2883415" cy="850915"/>
            <a:chOff x="8512003" y="6146915"/>
            <a:chExt cx="2323338" cy="653405"/>
          </a:xfrm>
        </p:grpSpPr>
        <p:pic>
          <p:nvPicPr>
            <p:cNvPr id="5" name="Image 4" descr="Une image contenant noir, obscurité&#10;&#10;Description générée automatiquement">
              <a:extLst>
                <a:ext uri="{FF2B5EF4-FFF2-40B4-BE49-F238E27FC236}">
                  <a16:creationId xmlns:a16="http://schemas.microsoft.com/office/drawing/2014/main" id="{297A5304-4730-C667-A84C-B024CA2B53FA}"/>
                </a:ext>
              </a:extLst>
            </p:cNvPr>
            <p:cNvPicPr>
              <a:picLocks noChangeAspect="1"/>
            </p:cNvPicPr>
            <p:nvPr/>
          </p:nvPicPr>
          <p:blipFill rotWithShape="1">
            <a:blip r:embed="rId4"/>
            <a:srcRect l="15579" t="32118" r="19089" b="42660"/>
            <a:stretch/>
          </p:blipFill>
          <p:spPr>
            <a:xfrm>
              <a:off x="8512003" y="6259525"/>
              <a:ext cx="1229229" cy="474554"/>
            </a:xfrm>
            <a:prstGeom prst="rect">
              <a:avLst/>
            </a:prstGeom>
          </p:spPr>
        </p:pic>
        <p:pic>
          <p:nvPicPr>
            <p:cNvPr id="6" name="Image 5" descr="Une image contenant noir, obscurité&#10;&#10;Description générée automatiquement">
              <a:extLst>
                <a:ext uri="{FF2B5EF4-FFF2-40B4-BE49-F238E27FC236}">
                  <a16:creationId xmlns:a16="http://schemas.microsoft.com/office/drawing/2014/main" id="{B903078C-B527-8E69-22F7-DD6898B9A483}"/>
                </a:ext>
              </a:extLst>
            </p:cNvPr>
            <p:cNvPicPr>
              <a:picLocks noChangeAspect="1"/>
            </p:cNvPicPr>
            <p:nvPr/>
          </p:nvPicPr>
          <p:blipFill rotWithShape="1">
            <a:blip r:embed="rId5"/>
            <a:srcRect l="19049" t="26133" r="21688" b="39140"/>
            <a:stretch/>
          </p:blipFill>
          <p:spPr>
            <a:xfrm>
              <a:off x="9720286" y="6146915"/>
              <a:ext cx="1115055" cy="653405"/>
            </a:xfrm>
            <a:prstGeom prst="rect">
              <a:avLst/>
            </a:prstGeom>
          </p:spPr>
        </p:pic>
      </p:grpSp>
    </p:spTree>
    <p:extLst>
      <p:ext uri="{BB962C8B-B14F-4D97-AF65-F5344CB8AC3E}">
        <p14:creationId xmlns:p14="http://schemas.microsoft.com/office/powerpoint/2010/main" val="170439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F71086F6-E857-F494-1DCF-13474425D1FF}"/>
              </a:ext>
            </a:extLst>
          </p:cNvPr>
          <p:cNvSpPr>
            <a:spLocks noGrp="1"/>
          </p:cNvSpPr>
          <p:nvPr>
            <p:ph type="sldNum" sz="quarter" idx="12"/>
          </p:nvPr>
        </p:nvSpPr>
        <p:spPr/>
        <p:txBody>
          <a:bodyPr/>
          <a:lstStyle/>
          <a:p>
            <a:fld id="{307D467E-22CD-164B-9B4C-B4CF5F192B78}" type="slidenum">
              <a:rPr lang="en-SE" sz="1000" smtClean="0">
                <a:latin typeface="Source Sans 3 Light" panose="020B0303030403020204" pitchFamily="34" charset="0"/>
              </a:rPr>
              <a:t>7</a:t>
            </a:fld>
            <a:endParaRPr lang="en-SE" sz="1000">
              <a:latin typeface="Source Sans 3 Light" panose="020B0303030403020204" pitchFamily="34" charset="0"/>
            </a:endParaRPr>
          </a:p>
        </p:txBody>
      </p:sp>
      <p:grpSp>
        <p:nvGrpSpPr>
          <p:cNvPr id="30" name="Groupe 29">
            <a:extLst>
              <a:ext uri="{FF2B5EF4-FFF2-40B4-BE49-F238E27FC236}">
                <a16:creationId xmlns:a16="http://schemas.microsoft.com/office/drawing/2014/main" id="{1ECB6920-83F8-9AA6-0189-8555CAAECA6E}"/>
              </a:ext>
            </a:extLst>
          </p:cNvPr>
          <p:cNvGrpSpPr/>
          <p:nvPr/>
        </p:nvGrpSpPr>
        <p:grpSpPr>
          <a:xfrm>
            <a:off x="9002790" y="-183809"/>
            <a:ext cx="2883415" cy="850915"/>
            <a:chOff x="8512003" y="6146915"/>
            <a:chExt cx="2323338" cy="653405"/>
          </a:xfrm>
        </p:grpSpPr>
        <p:pic>
          <p:nvPicPr>
            <p:cNvPr id="31" name="Image 30" descr="Une image contenant noir, obscurité&#10;&#10;Description générée automatiquement">
              <a:extLst>
                <a:ext uri="{FF2B5EF4-FFF2-40B4-BE49-F238E27FC236}">
                  <a16:creationId xmlns:a16="http://schemas.microsoft.com/office/drawing/2014/main" id="{51162669-866F-84AD-EE8B-A666D4EC5BE9}"/>
                </a:ext>
              </a:extLst>
            </p:cNvPr>
            <p:cNvPicPr>
              <a:picLocks noChangeAspect="1"/>
            </p:cNvPicPr>
            <p:nvPr/>
          </p:nvPicPr>
          <p:blipFill rotWithShape="1">
            <a:blip r:embed="rId3"/>
            <a:srcRect l="15579" t="32118" r="19089" b="42660"/>
            <a:stretch/>
          </p:blipFill>
          <p:spPr>
            <a:xfrm>
              <a:off x="8512003" y="6259525"/>
              <a:ext cx="1229229" cy="474554"/>
            </a:xfrm>
            <a:prstGeom prst="rect">
              <a:avLst/>
            </a:prstGeom>
          </p:spPr>
        </p:pic>
        <p:pic>
          <p:nvPicPr>
            <p:cNvPr id="32" name="Image 31" descr="Une image contenant noir, obscurité&#10;&#10;Description générée automatiquement">
              <a:extLst>
                <a:ext uri="{FF2B5EF4-FFF2-40B4-BE49-F238E27FC236}">
                  <a16:creationId xmlns:a16="http://schemas.microsoft.com/office/drawing/2014/main" id="{574B9E5C-75FD-F983-860E-F9E0154A0A69}"/>
                </a:ext>
              </a:extLst>
            </p:cNvPr>
            <p:cNvPicPr>
              <a:picLocks noChangeAspect="1"/>
            </p:cNvPicPr>
            <p:nvPr/>
          </p:nvPicPr>
          <p:blipFill rotWithShape="1">
            <a:blip r:embed="rId4"/>
            <a:srcRect l="19049" t="26133" r="21688" b="39140"/>
            <a:stretch/>
          </p:blipFill>
          <p:spPr>
            <a:xfrm>
              <a:off x="9720286" y="6146915"/>
              <a:ext cx="1115055" cy="653405"/>
            </a:xfrm>
            <a:prstGeom prst="rect">
              <a:avLst/>
            </a:prstGeom>
          </p:spPr>
        </p:pic>
      </p:grpSp>
      <p:sp>
        <p:nvSpPr>
          <p:cNvPr id="4" name="Footer Placeholder 12">
            <a:extLst>
              <a:ext uri="{FF2B5EF4-FFF2-40B4-BE49-F238E27FC236}">
                <a16:creationId xmlns:a16="http://schemas.microsoft.com/office/drawing/2014/main" id="{A2D50C2F-80ED-B524-471B-2FDBAAF8DA95}"/>
              </a:ext>
            </a:extLst>
          </p:cNvPr>
          <p:cNvSpPr>
            <a:spLocks noGrp="1"/>
          </p:cNvSpPr>
          <p:nvPr>
            <p:ph type="ftr" sz="quarter" idx="11"/>
          </p:nvPr>
        </p:nvSpPr>
        <p:spPr>
          <a:xfrm>
            <a:off x="720000" y="6356350"/>
            <a:ext cx="7315200" cy="365125"/>
          </a:xfrm>
        </p:spPr>
        <p:txBody>
          <a:bodyPr/>
          <a:lstStyle/>
          <a:p>
            <a:pPr algn="l"/>
            <a:r>
              <a:rPr lang="en-US" sz="900" dirty="0">
                <a:latin typeface="Source Sans 3 SemiBold" panose="020B0303030403020204" pitchFamily="34" charset="0"/>
              </a:rPr>
              <a:t>The Cities Heat Detox – Campaign</a:t>
            </a:r>
            <a:endParaRPr lang="en-SE" sz="900">
              <a:latin typeface="Source Sans 3 Light" panose="020B0303030403020204" pitchFamily="34" charset="0"/>
            </a:endParaRPr>
          </a:p>
        </p:txBody>
      </p:sp>
      <p:pic>
        <p:nvPicPr>
          <p:cNvPr id="29" name="Image 28" descr="Une image contenant Graphique, capture d’écran, graphisme, conception&#10;&#10;Description générée automatiquement">
            <a:extLst>
              <a:ext uri="{FF2B5EF4-FFF2-40B4-BE49-F238E27FC236}">
                <a16:creationId xmlns:a16="http://schemas.microsoft.com/office/drawing/2014/main" id="{243487D6-CE00-5840-9E29-753CDD07EB40}"/>
              </a:ext>
            </a:extLst>
          </p:cNvPr>
          <p:cNvPicPr>
            <a:picLocks noChangeAspect="1"/>
          </p:cNvPicPr>
          <p:nvPr/>
        </p:nvPicPr>
        <p:blipFill rotWithShape="1">
          <a:blip r:embed="rId5"/>
          <a:srcRect l="27283" t="26617" r="19940" b="27481"/>
          <a:stretch/>
        </p:blipFill>
        <p:spPr>
          <a:xfrm>
            <a:off x="4377600" y="136525"/>
            <a:ext cx="2073356" cy="1789672"/>
          </a:xfrm>
          <a:prstGeom prst="rect">
            <a:avLst/>
          </a:prstGeom>
        </p:spPr>
      </p:pic>
      <p:sp>
        <p:nvSpPr>
          <p:cNvPr id="13" name="ZoneTexte 12">
            <a:extLst>
              <a:ext uri="{FF2B5EF4-FFF2-40B4-BE49-F238E27FC236}">
                <a16:creationId xmlns:a16="http://schemas.microsoft.com/office/drawing/2014/main" id="{8D32A898-63C7-C539-4E3F-F69A1EAF1DFD}"/>
              </a:ext>
            </a:extLst>
          </p:cNvPr>
          <p:cNvSpPr txBox="1"/>
          <p:nvPr/>
        </p:nvSpPr>
        <p:spPr>
          <a:xfrm>
            <a:off x="433014" y="346898"/>
            <a:ext cx="4394971" cy="1200329"/>
          </a:xfrm>
          <a:prstGeom prst="rect">
            <a:avLst/>
          </a:prstGeom>
          <a:noFill/>
        </p:spPr>
        <p:txBody>
          <a:bodyPr wrap="square">
            <a:spAutoFit/>
          </a:bodyPr>
          <a:lstStyle/>
          <a:p>
            <a:r>
              <a:rPr lang="en-US" sz="3600" dirty="0">
                <a:latin typeface="Source Sans 3 SemiBold" panose="020B0303030403020204" pitchFamily="34" charset="0"/>
              </a:rPr>
              <a:t>WHAT </a:t>
            </a:r>
            <a:r>
              <a:rPr lang="en-US" sz="3600" dirty="0">
                <a:latin typeface="Source Sans Pro Light" panose="020F0302020204030204" pitchFamily="34" charset="0"/>
                <a:cs typeface="Source Sans Pro Light" panose="020F0302020204030204" pitchFamily="34" charset="0"/>
              </a:rPr>
              <a:t>do cities need for a successful </a:t>
            </a:r>
            <a:r>
              <a:rPr lang="en-US" sz="3600" b="1" dirty="0">
                <a:solidFill>
                  <a:srgbClr val="0059AA"/>
                </a:solidFill>
                <a:latin typeface="Source Sans Pro Light" panose="020F0302020204030204" pitchFamily="34" charset="0"/>
                <a:cs typeface="Source Sans Pro Light" panose="020F0302020204030204" pitchFamily="34" charset="0"/>
              </a:rPr>
              <a:t>heat</a:t>
            </a:r>
            <a:endParaRPr lang="fr-FR" sz="3600" b="1" dirty="0">
              <a:solidFill>
                <a:srgbClr val="0059AA"/>
              </a:solidFill>
              <a:latin typeface="Source Sans Pro Light" panose="020F0302020204030204" pitchFamily="34" charset="0"/>
              <a:cs typeface="Source Sans Pro Light" panose="020F0302020204030204" pitchFamily="34" charset="0"/>
            </a:endParaRPr>
          </a:p>
        </p:txBody>
      </p:sp>
      <p:sp>
        <p:nvSpPr>
          <p:cNvPr id="2" name="ZoneTexte 1">
            <a:extLst>
              <a:ext uri="{FF2B5EF4-FFF2-40B4-BE49-F238E27FC236}">
                <a16:creationId xmlns:a16="http://schemas.microsoft.com/office/drawing/2014/main" id="{A937AE43-DCAF-4B9D-6A55-05381307E2F9}"/>
              </a:ext>
            </a:extLst>
          </p:cNvPr>
          <p:cNvSpPr txBox="1"/>
          <p:nvPr/>
        </p:nvSpPr>
        <p:spPr>
          <a:xfrm>
            <a:off x="6270082" y="523529"/>
            <a:ext cx="2219474" cy="1015663"/>
          </a:xfrm>
          <a:prstGeom prst="rect">
            <a:avLst/>
          </a:prstGeom>
          <a:noFill/>
        </p:spPr>
        <p:txBody>
          <a:bodyPr wrap="square">
            <a:spAutoFit/>
          </a:bodyPr>
          <a:lstStyle/>
          <a:p>
            <a:r>
              <a:rPr lang="en-US" sz="6000" dirty="0">
                <a:solidFill>
                  <a:srgbClr val="0059AA"/>
                </a:solidFill>
                <a:latin typeface="Source Sans 3 SemiBold" panose="020B0303030403020204" pitchFamily="34" charset="0"/>
              </a:rPr>
              <a:t>?</a:t>
            </a:r>
            <a:endParaRPr lang="fr-FR" sz="6000" dirty="0">
              <a:solidFill>
                <a:srgbClr val="0059AA"/>
              </a:solidFill>
            </a:endParaRPr>
          </a:p>
        </p:txBody>
      </p:sp>
      <p:sp>
        <p:nvSpPr>
          <p:cNvPr id="17" name="Subtitle 2">
            <a:extLst>
              <a:ext uri="{FF2B5EF4-FFF2-40B4-BE49-F238E27FC236}">
                <a16:creationId xmlns:a16="http://schemas.microsoft.com/office/drawing/2014/main" id="{88329B64-DF54-D93D-9973-1BA8C9BD7F85}"/>
              </a:ext>
            </a:extLst>
          </p:cNvPr>
          <p:cNvSpPr txBox="1">
            <a:spLocks/>
          </p:cNvSpPr>
          <p:nvPr/>
        </p:nvSpPr>
        <p:spPr>
          <a:xfrm>
            <a:off x="468646" y="3217348"/>
            <a:ext cx="1819160" cy="24827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latin typeface="Source Sans 3 Light" panose="020B0303030403020204" pitchFamily="34" charset="0"/>
              </a:rPr>
              <a:t>4) Technology clarity</a:t>
            </a:r>
          </a:p>
          <a:p>
            <a:pPr algn="l">
              <a:lnSpc>
                <a:spcPct val="100000"/>
              </a:lnSpc>
            </a:pPr>
            <a:r>
              <a:rPr lang="en-GB" sz="1200" dirty="0">
                <a:latin typeface="Source Sans 3 Light" panose="020B0303030403020204" pitchFamily="34" charset="0"/>
              </a:rPr>
              <a:t>Clarity about heating systems, timelines and differentiation in subsidies, to establish investment security for business owners, utilities, etc.</a:t>
            </a:r>
          </a:p>
        </p:txBody>
      </p:sp>
      <p:sp>
        <p:nvSpPr>
          <p:cNvPr id="18" name="Subtitle 2">
            <a:extLst>
              <a:ext uri="{FF2B5EF4-FFF2-40B4-BE49-F238E27FC236}">
                <a16:creationId xmlns:a16="http://schemas.microsoft.com/office/drawing/2014/main" id="{A0A1346E-D4AA-9CEF-74A9-F2A43A0ADB91}"/>
              </a:ext>
            </a:extLst>
          </p:cNvPr>
          <p:cNvSpPr>
            <a:spLocks noGrp="1"/>
          </p:cNvSpPr>
          <p:nvPr>
            <p:ph type="subTitle" idx="1"/>
          </p:nvPr>
        </p:nvSpPr>
        <p:spPr>
          <a:xfrm>
            <a:off x="480130" y="1887581"/>
            <a:ext cx="5789952" cy="1134702"/>
          </a:xfrm>
        </p:spPr>
        <p:txBody>
          <a:bodyPr>
            <a:noAutofit/>
          </a:bodyPr>
          <a:lstStyle/>
          <a:p>
            <a:pPr algn="l">
              <a:lnSpc>
                <a:spcPct val="150000"/>
              </a:lnSpc>
            </a:pPr>
            <a:r>
              <a:rPr lang="en-GB" sz="1600" dirty="0">
                <a:effectLst/>
                <a:latin typeface="Source Sans Pro Light" panose="020F0302020204030204" pitchFamily="34" charset="0"/>
                <a:cs typeface="Source Sans Pro Light" panose="020F0302020204030204" pitchFamily="34" charset="0"/>
              </a:rPr>
              <a:t>For a successful #</a:t>
            </a:r>
            <a:r>
              <a:rPr lang="en-GB" sz="1600" dirty="0" err="1">
                <a:effectLst/>
                <a:latin typeface="Source Sans Pro Light" panose="020F0302020204030204" pitchFamily="34" charset="0"/>
                <a:cs typeface="Source Sans Pro Light" panose="020F0302020204030204" pitchFamily="34" charset="0"/>
              </a:rPr>
              <a:t>CitiesHeatDetox</a:t>
            </a:r>
            <a:r>
              <a:rPr lang="en-GB" sz="1600" dirty="0">
                <a:effectLst/>
                <a:latin typeface="Source Sans Pro Light" panose="020F0302020204030204" pitchFamily="34" charset="0"/>
                <a:cs typeface="Source Sans Pro Light" panose="020F0302020204030204" pitchFamily="34" charset="0"/>
              </a:rPr>
              <a:t>, cities need to tap into different dimensions of wellbeing, for a holistic and effective detox. </a:t>
            </a:r>
          </a:p>
          <a:p>
            <a:pPr algn="l">
              <a:lnSpc>
                <a:spcPct val="150000"/>
              </a:lnSpc>
            </a:pPr>
            <a:endParaRPr lang="en-GB" sz="1600" dirty="0">
              <a:effectLst/>
              <a:latin typeface="Source Sans Pro Light" panose="020F0302020204030204" pitchFamily="34" charset="0"/>
              <a:cs typeface="Source Sans Pro Light" panose="020F0302020204030204" pitchFamily="34" charset="0"/>
            </a:endParaRPr>
          </a:p>
        </p:txBody>
      </p:sp>
      <p:sp>
        <p:nvSpPr>
          <p:cNvPr id="19" name="Subtitle 2">
            <a:extLst>
              <a:ext uri="{FF2B5EF4-FFF2-40B4-BE49-F238E27FC236}">
                <a16:creationId xmlns:a16="http://schemas.microsoft.com/office/drawing/2014/main" id="{7A39B8C8-CB47-6A4A-6CB9-BE725652D934}"/>
              </a:ext>
            </a:extLst>
          </p:cNvPr>
          <p:cNvSpPr txBox="1">
            <a:spLocks/>
          </p:cNvSpPr>
          <p:nvPr/>
        </p:nvSpPr>
        <p:spPr>
          <a:xfrm>
            <a:off x="2496151" y="3217348"/>
            <a:ext cx="1819160" cy="248272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latin typeface="Source Sans 3 Light"/>
              </a:rPr>
              <a:t>5) Incentives and subsidies</a:t>
            </a:r>
            <a:endParaRPr lang="en-GB" sz="1200" b="1" dirty="0">
              <a:latin typeface="Source Sans 3 Light" panose="020B0303030403020204" pitchFamily="34" charset="0"/>
            </a:endParaRPr>
          </a:p>
          <a:p>
            <a:pPr algn="l">
              <a:lnSpc>
                <a:spcPct val="100000"/>
              </a:lnSpc>
            </a:pPr>
            <a:r>
              <a:rPr lang="en-GB" sz="1200" dirty="0">
                <a:latin typeface="Source Sans 3 Light" panose="020B0303030403020204" pitchFamily="34" charset="0"/>
              </a:rPr>
              <a:t>Economic incentives: prices, taxes and subsidies to cushion investment costs</a:t>
            </a:r>
          </a:p>
          <a:p>
            <a:pPr algn="l">
              <a:lnSpc>
                <a:spcPct val="100000"/>
              </a:lnSpc>
            </a:pPr>
            <a:r>
              <a:rPr lang="en-GB" sz="1200" dirty="0">
                <a:latin typeface="Source Sans 3 Light" panose="020B0303030403020204" pitchFamily="34" charset="0"/>
              </a:rPr>
              <a:t>Incentives and financial support for exploitation of local heat potential </a:t>
            </a:r>
          </a:p>
          <a:p>
            <a:pPr algn="l">
              <a:lnSpc>
                <a:spcPct val="100000"/>
              </a:lnSpc>
            </a:pPr>
            <a:r>
              <a:rPr lang="en-GB" sz="1200" dirty="0">
                <a:latin typeface="Source Sans 3 Light" panose="020B0303030403020204" pitchFamily="34" charset="0"/>
              </a:rPr>
              <a:t>Encouraging heating system exchange in combination with renovation</a:t>
            </a:r>
          </a:p>
          <a:p>
            <a:pPr algn="l">
              <a:lnSpc>
                <a:spcPct val="100000"/>
              </a:lnSpc>
            </a:pPr>
            <a:endParaRPr lang="en-GB" sz="1200" dirty="0">
              <a:latin typeface="Source Sans 3 Light" panose="020B0303030403020204" pitchFamily="34" charset="0"/>
            </a:endParaRPr>
          </a:p>
        </p:txBody>
      </p:sp>
      <p:sp>
        <p:nvSpPr>
          <p:cNvPr id="20" name="Subtitle 2">
            <a:extLst>
              <a:ext uri="{FF2B5EF4-FFF2-40B4-BE49-F238E27FC236}">
                <a16:creationId xmlns:a16="http://schemas.microsoft.com/office/drawing/2014/main" id="{03B5FCE9-5827-178E-913F-040987F85FE5}"/>
              </a:ext>
            </a:extLst>
          </p:cNvPr>
          <p:cNvSpPr txBox="1">
            <a:spLocks/>
          </p:cNvSpPr>
          <p:nvPr/>
        </p:nvSpPr>
        <p:spPr>
          <a:xfrm>
            <a:off x="4523657" y="3217349"/>
            <a:ext cx="1819160" cy="28440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latin typeface="Source Sans 3 Light" panose="020B0303030403020204" pitchFamily="34" charset="0"/>
              </a:rPr>
              <a:t>6) Cooperative Local Ecosystem</a:t>
            </a:r>
          </a:p>
          <a:p>
            <a:pPr algn="l">
              <a:lnSpc>
                <a:spcPct val="100000"/>
              </a:lnSpc>
            </a:pPr>
            <a:r>
              <a:rPr lang="en-GB" sz="1200" dirty="0">
                <a:latin typeface="Source Sans 3 Light" panose="020B0303030403020204" pitchFamily="34" charset="0"/>
              </a:rPr>
              <a:t>Incentives and clear benefits for citizens to connect to district heating where available and participate in the heat transition</a:t>
            </a:r>
          </a:p>
          <a:p>
            <a:pPr algn="l">
              <a:lnSpc>
                <a:spcPct val="100000"/>
              </a:lnSpc>
            </a:pPr>
            <a:r>
              <a:rPr lang="en-GB" sz="1200" dirty="0">
                <a:latin typeface="Source Sans 3 Light" panose="020B0303030403020204" pitchFamily="34" charset="0"/>
              </a:rPr>
              <a:t>Leveraging Energy Service companies, from developing advisory desks to engaging with energy city-owned companies</a:t>
            </a:r>
          </a:p>
          <a:p>
            <a:pPr algn="l">
              <a:lnSpc>
                <a:spcPct val="100000"/>
              </a:lnSpc>
            </a:pPr>
            <a:endParaRPr lang="en-GB" sz="1200" dirty="0">
              <a:latin typeface="Source Sans 3 Light" panose="020B0303030403020204" pitchFamily="34" charset="0"/>
            </a:endParaRPr>
          </a:p>
        </p:txBody>
      </p:sp>
      <p:sp>
        <p:nvSpPr>
          <p:cNvPr id="3" name="Subtitle 2">
            <a:extLst>
              <a:ext uri="{FF2B5EF4-FFF2-40B4-BE49-F238E27FC236}">
                <a16:creationId xmlns:a16="http://schemas.microsoft.com/office/drawing/2014/main" id="{008AC857-57DC-3477-8810-BBC86CD9C200}"/>
              </a:ext>
            </a:extLst>
          </p:cNvPr>
          <p:cNvSpPr txBox="1">
            <a:spLocks/>
          </p:cNvSpPr>
          <p:nvPr/>
        </p:nvSpPr>
        <p:spPr>
          <a:xfrm>
            <a:off x="7434477" y="3569071"/>
            <a:ext cx="4451728" cy="8642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800" dirty="0">
                <a:latin typeface="Source Sans 3 Light" panose="020B0303030403020204" pitchFamily="34" charset="0"/>
              </a:rPr>
              <a:t>Share your story!</a:t>
            </a:r>
          </a:p>
        </p:txBody>
      </p:sp>
      <p:sp>
        <p:nvSpPr>
          <p:cNvPr id="5" name="Subtitle 2">
            <a:extLst>
              <a:ext uri="{FF2B5EF4-FFF2-40B4-BE49-F238E27FC236}">
                <a16:creationId xmlns:a16="http://schemas.microsoft.com/office/drawing/2014/main" id="{C0742DDE-0D8E-A0B4-D285-BD3F4574A959}"/>
              </a:ext>
            </a:extLst>
          </p:cNvPr>
          <p:cNvSpPr txBox="1">
            <a:spLocks/>
          </p:cNvSpPr>
          <p:nvPr/>
        </p:nvSpPr>
        <p:spPr>
          <a:xfrm>
            <a:off x="7383677" y="2368891"/>
            <a:ext cx="4451728" cy="8509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n-GB" sz="2000" dirty="0">
                <a:latin typeface="Source Sans Pro Light" panose="020F0302020204030204" pitchFamily="34" charset="0"/>
                <a:cs typeface="Source Sans Pro Light" panose="020F0302020204030204" pitchFamily="34" charset="0"/>
              </a:rPr>
              <a:t>What does your city need to successfully detox their heat? </a:t>
            </a:r>
          </a:p>
          <a:p>
            <a:pPr algn="l">
              <a:lnSpc>
                <a:spcPct val="150000"/>
              </a:lnSpc>
            </a:pPr>
            <a:endParaRPr lang="en-GB" sz="1200" dirty="0">
              <a:latin typeface="Source Sans Pro Light" panose="020F0302020204030204" pitchFamily="34" charset="0"/>
              <a:cs typeface="Source Sans Pro Light" panose="020F0302020204030204" pitchFamily="34" charset="0"/>
            </a:endParaRPr>
          </a:p>
        </p:txBody>
      </p:sp>
      <p:pic>
        <p:nvPicPr>
          <p:cNvPr id="8" name="Image 7" descr="Une image contenant conception, lampe&#10;&#10;Description générée automatiquement">
            <a:extLst>
              <a:ext uri="{FF2B5EF4-FFF2-40B4-BE49-F238E27FC236}">
                <a16:creationId xmlns:a16="http://schemas.microsoft.com/office/drawing/2014/main" id="{CABACEC9-F4EE-3404-6E19-6FE9B8A37BBE}"/>
              </a:ext>
            </a:extLst>
          </p:cNvPr>
          <p:cNvPicPr>
            <a:picLocks noChangeAspect="1"/>
          </p:cNvPicPr>
          <p:nvPr/>
        </p:nvPicPr>
        <p:blipFill>
          <a:blip r:embed="rId6"/>
          <a:stretch>
            <a:fillRect/>
          </a:stretch>
        </p:blipFill>
        <p:spPr>
          <a:xfrm>
            <a:off x="9765567" y="2743334"/>
            <a:ext cx="2044744" cy="2044744"/>
          </a:xfrm>
          <a:prstGeom prst="rect">
            <a:avLst/>
          </a:prstGeom>
        </p:spPr>
      </p:pic>
      <p:grpSp>
        <p:nvGrpSpPr>
          <p:cNvPr id="9" name="Groupe 8">
            <a:extLst>
              <a:ext uri="{FF2B5EF4-FFF2-40B4-BE49-F238E27FC236}">
                <a16:creationId xmlns:a16="http://schemas.microsoft.com/office/drawing/2014/main" id="{3CCB1C23-9E67-B857-5B14-68A0E6BE7A06}"/>
              </a:ext>
            </a:extLst>
          </p:cNvPr>
          <p:cNvGrpSpPr/>
          <p:nvPr/>
        </p:nvGrpSpPr>
        <p:grpSpPr>
          <a:xfrm>
            <a:off x="2935892" y="6007085"/>
            <a:ext cx="2883415" cy="850915"/>
            <a:chOff x="8512003" y="6146915"/>
            <a:chExt cx="2323338" cy="653405"/>
          </a:xfrm>
        </p:grpSpPr>
        <p:pic>
          <p:nvPicPr>
            <p:cNvPr id="10" name="Image 9" descr="Une image contenant noir, obscurité&#10;&#10;Description générée automatiquement">
              <a:extLst>
                <a:ext uri="{FF2B5EF4-FFF2-40B4-BE49-F238E27FC236}">
                  <a16:creationId xmlns:a16="http://schemas.microsoft.com/office/drawing/2014/main" id="{E84157C4-F5E0-2BFA-BD5F-EE70848C5A90}"/>
                </a:ext>
              </a:extLst>
            </p:cNvPr>
            <p:cNvPicPr>
              <a:picLocks noChangeAspect="1"/>
            </p:cNvPicPr>
            <p:nvPr/>
          </p:nvPicPr>
          <p:blipFill rotWithShape="1">
            <a:blip r:embed="rId3"/>
            <a:srcRect l="15579" t="32118" r="19089" b="42660"/>
            <a:stretch/>
          </p:blipFill>
          <p:spPr>
            <a:xfrm>
              <a:off x="8512003" y="6259525"/>
              <a:ext cx="1229229" cy="474554"/>
            </a:xfrm>
            <a:prstGeom prst="rect">
              <a:avLst/>
            </a:prstGeom>
          </p:spPr>
        </p:pic>
        <p:pic>
          <p:nvPicPr>
            <p:cNvPr id="11" name="Image 10" descr="Une image contenant noir, obscurité&#10;&#10;Description générée automatiquement">
              <a:extLst>
                <a:ext uri="{FF2B5EF4-FFF2-40B4-BE49-F238E27FC236}">
                  <a16:creationId xmlns:a16="http://schemas.microsoft.com/office/drawing/2014/main" id="{F1289C60-7467-711F-D70B-742102889008}"/>
                </a:ext>
              </a:extLst>
            </p:cNvPr>
            <p:cNvPicPr>
              <a:picLocks noChangeAspect="1"/>
            </p:cNvPicPr>
            <p:nvPr/>
          </p:nvPicPr>
          <p:blipFill rotWithShape="1">
            <a:blip r:embed="rId4"/>
            <a:srcRect l="19049" t="26133" r="21688" b="39140"/>
            <a:stretch/>
          </p:blipFill>
          <p:spPr>
            <a:xfrm>
              <a:off x="9720286" y="6146915"/>
              <a:ext cx="1115055" cy="653405"/>
            </a:xfrm>
            <a:prstGeom prst="rect">
              <a:avLst/>
            </a:prstGeom>
          </p:spPr>
        </p:pic>
      </p:grpSp>
    </p:spTree>
    <p:extLst>
      <p:ext uri="{BB962C8B-B14F-4D97-AF65-F5344CB8AC3E}">
        <p14:creationId xmlns:p14="http://schemas.microsoft.com/office/powerpoint/2010/main" val="169634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9D37-886C-5B8F-8DD7-38551A04B6FB}"/>
              </a:ext>
            </a:extLst>
          </p:cNvPr>
          <p:cNvSpPr>
            <a:spLocks noGrp="1"/>
          </p:cNvSpPr>
          <p:nvPr>
            <p:ph type="ctrTitle"/>
          </p:nvPr>
        </p:nvSpPr>
        <p:spPr>
          <a:xfrm>
            <a:off x="696000" y="287948"/>
            <a:ext cx="10800000" cy="720000"/>
          </a:xfrm>
        </p:spPr>
        <p:txBody>
          <a:bodyPr>
            <a:normAutofit/>
          </a:bodyPr>
          <a:lstStyle/>
          <a:p>
            <a:r>
              <a:rPr lang="en-US" sz="3200">
                <a:latin typeface="Source Sans 3 SemiBold" panose="020B0303030403020204" pitchFamily="34" charset="0"/>
              </a:rPr>
              <a:t>JOIN THE CAMPAIGN</a:t>
            </a:r>
            <a:endParaRPr lang="en-SE" sz="3200">
              <a:latin typeface="Source Sans 3 Light" panose="020B0303030403020204" pitchFamily="34" charset="0"/>
            </a:endParaRPr>
          </a:p>
        </p:txBody>
      </p:sp>
      <p:sp>
        <p:nvSpPr>
          <p:cNvPr id="13" name="Footer Placeholder 12">
            <a:extLst>
              <a:ext uri="{FF2B5EF4-FFF2-40B4-BE49-F238E27FC236}">
                <a16:creationId xmlns:a16="http://schemas.microsoft.com/office/drawing/2014/main" id="{CB9F7206-E65A-D0DF-F703-CADE80E9596C}"/>
              </a:ext>
            </a:extLst>
          </p:cNvPr>
          <p:cNvSpPr>
            <a:spLocks noGrp="1"/>
          </p:cNvSpPr>
          <p:nvPr>
            <p:ph type="ftr" sz="quarter" idx="11"/>
          </p:nvPr>
        </p:nvSpPr>
        <p:spPr>
          <a:xfrm>
            <a:off x="720000" y="6356350"/>
            <a:ext cx="7315200" cy="365125"/>
          </a:xfrm>
        </p:spPr>
        <p:txBody>
          <a:bodyPr/>
          <a:lstStyle/>
          <a:p>
            <a:pPr algn="l"/>
            <a:r>
              <a:rPr lang="en-US" sz="900" dirty="0">
                <a:latin typeface="Source Sans 3 SemiBold" panose="020B0303030403020204" pitchFamily="34" charset="0"/>
              </a:rPr>
              <a:t>The Cities Heat Detox – Campaign</a:t>
            </a:r>
            <a:endParaRPr lang="en-SE" sz="900">
              <a:latin typeface="Source Sans 3 Light" panose="020B0303030403020204" pitchFamily="34" charset="0"/>
            </a:endParaRPr>
          </a:p>
        </p:txBody>
      </p:sp>
      <p:sp>
        <p:nvSpPr>
          <p:cNvPr id="15" name="Slide Number Placeholder 14">
            <a:extLst>
              <a:ext uri="{FF2B5EF4-FFF2-40B4-BE49-F238E27FC236}">
                <a16:creationId xmlns:a16="http://schemas.microsoft.com/office/drawing/2014/main" id="{F71086F6-E857-F494-1DCF-13474425D1FF}"/>
              </a:ext>
            </a:extLst>
          </p:cNvPr>
          <p:cNvSpPr>
            <a:spLocks noGrp="1"/>
          </p:cNvSpPr>
          <p:nvPr>
            <p:ph type="sldNum" sz="quarter" idx="12"/>
          </p:nvPr>
        </p:nvSpPr>
        <p:spPr/>
        <p:txBody>
          <a:bodyPr/>
          <a:lstStyle/>
          <a:p>
            <a:fld id="{307D467E-22CD-164B-9B4C-B4CF5F192B78}" type="slidenum">
              <a:rPr lang="en-SE" sz="1000" smtClean="0">
                <a:latin typeface="Source Sans 3 Light" panose="020B0303030403020204" pitchFamily="34" charset="0"/>
              </a:rPr>
              <a:t>8</a:t>
            </a:fld>
            <a:endParaRPr lang="en-SE" sz="1000">
              <a:latin typeface="Source Sans 3 Light" panose="020B0303030403020204" pitchFamily="34" charset="0"/>
            </a:endParaRPr>
          </a:p>
        </p:txBody>
      </p:sp>
      <p:sp>
        <p:nvSpPr>
          <p:cNvPr id="4" name="Subtitle 2">
            <a:extLst>
              <a:ext uri="{FF2B5EF4-FFF2-40B4-BE49-F238E27FC236}">
                <a16:creationId xmlns:a16="http://schemas.microsoft.com/office/drawing/2014/main" id="{2C855998-3D8F-491E-56DF-202D2C8699D5}"/>
              </a:ext>
            </a:extLst>
          </p:cNvPr>
          <p:cNvSpPr txBox="1">
            <a:spLocks/>
          </p:cNvSpPr>
          <p:nvPr/>
        </p:nvSpPr>
        <p:spPr>
          <a:xfrm>
            <a:off x="545138" y="2022823"/>
            <a:ext cx="2520612" cy="6852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000" b="1" dirty="0">
                <a:solidFill>
                  <a:srgbClr val="00B6C2"/>
                </a:solidFill>
                <a:latin typeface="Source Sans Pro" panose="020B0503030403020204" pitchFamily="34" charset="0"/>
                <a:ea typeface="Source Sans Pro" panose="020B0503030403020204" pitchFamily="34" charset="0"/>
              </a:rPr>
              <a:t>SUBSCRIBE</a:t>
            </a:r>
            <a:r>
              <a:rPr lang="en-GB" sz="2000" dirty="0">
                <a:solidFill>
                  <a:srgbClr val="00B6C2"/>
                </a:solidFill>
                <a:latin typeface="Source Sans 3 Light" panose="020B0303030403020204" pitchFamily="34" charset="0"/>
              </a:rPr>
              <a:t> </a:t>
            </a:r>
          </a:p>
          <a:p>
            <a:pPr algn="l">
              <a:lnSpc>
                <a:spcPct val="100000"/>
              </a:lnSpc>
            </a:pPr>
            <a:r>
              <a:rPr lang="en-GB" sz="2000" dirty="0">
                <a:solidFill>
                  <a:srgbClr val="00B6C2"/>
                </a:solidFill>
                <a:latin typeface="Source Sans Pro Light" panose="020F0302020204030204" pitchFamily="34" charset="0"/>
                <a:cs typeface="Source Sans Pro Light" panose="020F0302020204030204" pitchFamily="34" charset="0"/>
              </a:rPr>
              <a:t>TO THE CAMPAIGN</a:t>
            </a:r>
          </a:p>
        </p:txBody>
      </p:sp>
      <p:sp>
        <p:nvSpPr>
          <p:cNvPr id="9" name="Subtitle 2">
            <a:extLst>
              <a:ext uri="{FF2B5EF4-FFF2-40B4-BE49-F238E27FC236}">
                <a16:creationId xmlns:a16="http://schemas.microsoft.com/office/drawing/2014/main" id="{49561AEA-9CD3-3C83-ABBB-6D1CF28CEBE1}"/>
              </a:ext>
            </a:extLst>
          </p:cNvPr>
          <p:cNvSpPr txBox="1">
            <a:spLocks/>
          </p:cNvSpPr>
          <p:nvPr/>
        </p:nvSpPr>
        <p:spPr>
          <a:xfrm>
            <a:off x="566737" y="3158555"/>
            <a:ext cx="2032962" cy="6852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000" b="1" dirty="0">
                <a:solidFill>
                  <a:srgbClr val="0059AA"/>
                </a:solidFill>
                <a:latin typeface="Source Sans Pro" panose="020B0503030403020204" pitchFamily="34" charset="0"/>
                <a:ea typeface="Source Sans Pro" panose="020B0503030403020204" pitchFamily="34" charset="0"/>
              </a:rPr>
              <a:t>SHARE</a:t>
            </a:r>
          </a:p>
          <a:p>
            <a:pPr algn="l">
              <a:lnSpc>
                <a:spcPct val="100000"/>
              </a:lnSpc>
            </a:pPr>
            <a:r>
              <a:rPr lang="en-GB" sz="2000" dirty="0">
                <a:solidFill>
                  <a:srgbClr val="0059AA"/>
                </a:solidFill>
                <a:latin typeface="Source Sans Pro Light" panose="020F0302020204030204" pitchFamily="34" charset="0"/>
                <a:ea typeface="Source Sans Pro" panose="020B0503030403020204" pitchFamily="34" charset="0"/>
                <a:cs typeface="Source Sans Pro Light" panose="020F0302020204030204" pitchFamily="34" charset="0"/>
              </a:rPr>
              <a:t>YOUR CITY’S DETOX MIX</a:t>
            </a:r>
            <a:endParaRPr lang="en-GB" sz="2000" dirty="0">
              <a:solidFill>
                <a:srgbClr val="0059AA"/>
              </a:solidFill>
              <a:latin typeface="Source Sans Pro Light" panose="020F0302020204030204" pitchFamily="34" charset="0"/>
              <a:cs typeface="Source Sans Pro Light" panose="020F0302020204030204" pitchFamily="34" charset="0"/>
            </a:endParaRPr>
          </a:p>
        </p:txBody>
      </p:sp>
      <p:sp>
        <p:nvSpPr>
          <p:cNvPr id="10" name="Subtitle 2">
            <a:extLst>
              <a:ext uri="{FF2B5EF4-FFF2-40B4-BE49-F238E27FC236}">
                <a16:creationId xmlns:a16="http://schemas.microsoft.com/office/drawing/2014/main" id="{77305475-8264-30B6-3FA4-56BC44C2F5D1}"/>
              </a:ext>
            </a:extLst>
          </p:cNvPr>
          <p:cNvSpPr txBox="1">
            <a:spLocks/>
          </p:cNvSpPr>
          <p:nvPr/>
        </p:nvSpPr>
        <p:spPr>
          <a:xfrm>
            <a:off x="545138" y="4656252"/>
            <a:ext cx="2032962" cy="6852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000" b="1" dirty="0">
                <a:solidFill>
                  <a:srgbClr val="8CC73E"/>
                </a:solidFill>
                <a:latin typeface="Source Sans Pro" panose="020B0503030403020204" pitchFamily="34" charset="0"/>
                <a:ea typeface="Source Sans Pro" panose="020B0503030403020204" pitchFamily="34" charset="0"/>
              </a:rPr>
              <a:t>CONTRIBUTE</a:t>
            </a:r>
          </a:p>
          <a:p>
            <a:pPr algn="l">
              <a:lnSpc>
                <a:spcPct val="100000"/>
              </a:lnSpc>
            </a:pPr>
            <a:r>
              <a:rPr lang="en-GB" sz="2000" dirty="0">
                <a:solidFill>
                  <a:srgbClr val="8CC73E"/>
                </a:solidFill>
                <a:latin typeface="Source Sans Pro Light" panose="020F0302020204030204" pitchFamily="34" charset="0"/>
                <a:ea typeface="Source Sans Pro" panose="020B0503030403020204" pitchFamily="34" charset="0"/>
                <a:cs typeface="Source Sans Pro Light" panose="020F0302020204030204" pitchFamily="34" charset="0"/>
              </a:rPr>
              <a:t>TO THE CAMPAIGN</a:t>
            </a:r>
            <a:endParaRPr lang="en-GB" sz="2000" dirty="0">
              <a:solidFill>
                <a:srgbClr val="8CC73E"/>
              </a:solidFill>
              <a:latin typeface="Source Sans Pro Light" panose="020F0302020204030204" pitchFamily="34" charset="0"/>
              <a:cs typeface="Source Sans Pro Light" panose="020F0302020204030204" pitchFamily="34" charset="0"/>
            </a:endParaRPr>
          </a:p>
        </p:txBody>
      </p:sp>
      <p:sp>
        <p:nvSpPr>
          <p:cNvPr id="3" name="Title 1">
            <a:extLst>
              <a:ext uri="{FF2B5EF4-FFF2-40B4-BE49-F238E27FC236}">
                <a16:creationId xmlns:a16="http://schemas.microsoft.com/office/drawing/2014/main" id="{774CBA19-5E28-7ABB-60C6-7ADF1796CB7E}"/>
              </a:ext>
            </a:extLst>
          </p:cNvPr>
          <p:cNvSpPr txBox="1">
            <a:spLocks/>
          </p:cNvSpPr>
          <p:nvPr/>
        </p:nvSpPr>
        <p:spPr>
          <a:xfrm>
            <a:off x="2796865" y="3346519"/>
            <a:ext cx="2332695" cy="720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dirty="0">
                <a:latin typeface="Source Sans Pro" panose="020B0503030403020204" pitchFamily="34" charset="0"/>
                <a:ea typeface="Source Sans Pro" panose="020B0503030403020204" pitchFamily="34" charset="0"/>
                <a:cs typeface="Source Sans Pro Light" panose="020F0302020204030204" pitchFamily="34" charset="0"/>
              </a:rPr>
              <a:t>Showcase your city’s own detox with the help of our Heat Detox Comms Package.</a:t>
            </a:r>
          </a:p>
        </p:txBody>
      </p:sp>
      <p:sp>
        <p:nvSpPr>
          <p:cNvPr id="5" name="Title 1">
            <a:extLst>
              <a:ext uri="{FF2B5EF4-FFF2-40B4-BE49-F238E27FC236}">
                <a16:creationId xmlns:a16="http://schemas.microsoft.com/office/drawing/2014/main" id="{873085A2-1B18-1D17-9D47-DE7AF38A90F8}"/>
              </a:ext>
            </a:extLst>
          </p:cNvPr>
          <p:cNvSpPr txBox="1">
            <a:spLocks/>
          </p:cNvSpPr>
          <p:nvPr/>
        </p:nvSpPr>
        <p:spPr>
          <a:xfrm>
            <a:off x="2791930" y="2057955"/>
            <a:ext cx="2441806" cy="6969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dirty="0">
                <a:latin typeface="Source Sans Pro" panose="020B0503030403020204" pitchFamily="34" charset="0"/>
                <a:ea typeface="Source Sans Pro" panose="020B0503030403020204" pitchFamily="34" charset="0"/>
                <a:cs typeface="Source Sans Pro Light" panose="020F0302020204030204" pitchFamily="34" charset="0"/>
              </a:rPr>
              <a:t>Receive our regular updates, resources and opportunities to help you in your detox!</a:t>
            </a:r>
            <a:endParaRPr lang="en-SE" sz="1400">
              <a:latin typeface="Source Sans Pro" panose="020B0503030403020204" pitchFamily="34" charset="0"/>
              <a:ea typeface="Source Sans Pro" panose="020B0503030403020204" pitchFamily="34" charset="0"/>
              <a:cs typeface="Source Sans Pro Light" panose="020F0302020204030204" pitchFamily="34" charset="0"/>
            </a:endParaRPr>
          </a:p>
        </p:txBody>
      </p:sp>
      <p:sp>
        <p:nvSpPr>
          <p:cNvPr id="20" name="Title 1">
            <a:extLst>
              <a:ext uri="{FF2B5EF4-FFF2-40B4-BE49-F238E27FC236}">
                <a16:creationId xmlns:a16="http://schemas.microsoft.com/office/drawing/2014/main" id="{548F24B9-13E4-09C7-3279-14DF04586EE8}"/>
              </a:ext>
            </a:extLst>
          </p:cNvPr>
          <p:cNvSpPr txBox="1">
            <a:spLocks/>
          </p:cNvSpPr>
          <p:nvPr/>
        </p:nvSpPr>
        <p:spPr>
          <a:xfrm>
            <a:off x="2791930" y="5000138"/>
            <a:ext cx="2441806" cy="6024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dirty="0">
                <a:latin typeface="Source Sans Pro" panose="020B0503030403020204" pitchFamily="34" charset="0"/>
                <a:ea typeface="Source Sans Pro" panose="020B0503030403020204" pitchFamily="34" charset="0"/>
                <a:cs typeface="Source Sans Pro Light" panose="020F0302020204030204" pitchFamily="34" charset="0"/>
              </a:rPr>
              <a:t>Get featured on our Heat Detox Map by submitting your story and/or applying to the Covenant award.</a:t>
            </a:r>
          </a:p>
        </p:txBody>
      </p:sp>
      <p:sp>
        <p:nvSpPr>
          <p:cNvPr id="22" name="ZoneTexte 21">
            <a:extLst>
              <a:ext uri="{FF2B5EF4-FFF2-40B4-BE49-F238E27FC236}">
                <a16:creationId xmlns:a16="http://schemas.microsoft.com/office/drawing/2014/main" id="{0D239AB1-5A1D-738C-B010-5F3CF3EAC65A}"/>
              </a:ext>
            </a:extLst>
          </p:cNvPr>
          <p:cNvSpPr txBox="1"/>
          <p:nvPr/>
        </p:nvSpPr>
        <p:spPr>
          <a:xfrm>
            <a:off x="2194601" y="1063725"/>
            <a:ext cx="8115681" cy="369332"/>
          </a:xfrm>
          <a:prstGeom prst="rect">
            <a:avLst/>
          </a:prstGeom>
          <a:noFill/>
        </p:spPr>
        <p:txBody>
          <a:bodyPr wrap="square">
            <a:spAutoFit/>
          </a:bodyPr>
          <a:lstStyle/>
          <a:p>
            <a:pPr algn="ctr">
              <a:spcAft>
                <a:spcPts val="1200"/>
              </a:spcAft>
            </a:pPr>
            <a:r>
              <a:rPr lang="en-GB" sz="1800" kern="100">
                <a:effectLst/>
                <a:latin typeface="Source Sans Pro Light" panose="020F0302020204030204" pitchFamily="34" charset="0"/>
                <a:ea typeface="Aptos" panose="020B0004020202020204" pitchFamily="34" charset="0"/>
                <a:cs typeface="Source Sans Pro Light" panose="020F0302020204030204" pitchFamily="34" charset="0"/>
              </a:rPr>
              <a:t>Let's make it loud and clear: Healthy heat in cities means a healthy future for Europe!</a:t>
            </a:r>
            <a:endParaRPr lang="fr-BE" sz="1800" kern="100">
              <a:effectLst/>
              <a:latin typeface="Source Sans Pro Light" panose="020F0302020204030204" pitchFamily="34" charset="0"/>
              <a:ea typeface="Aptos" panose="020B0004020202020204" pitchFamily="34" charset="0"/>
              <a:cs typeface="Source Sans Pro Light" panose="020F0302020204030204" pitchFamily="34" charset="0"/>
            </a:endParaRPr>
          </a:p>
        </p:txBody>
      </p:sp>
      <p:pic>
        <p:nvPicPr>
          <p:cNvPr id="24" name="Image 23" descr="Une image contenant capture d’écran, Graphique, graphisme, Police&#10;&#10;Description générée automatiquement">
            <a:extLst>
              <a:ext uri="{FF2B5EF4-FFF2-40B4-BE49-F238E27FC236}">
                <a16:creationId xmlns:a16="http://schemas.microsoft.com/office/drawing/2014/main" id="{59A29762-FA91-AFE2-FA26-04AA34028B12}"/>
              </a:ext>
            </a:extLst>
          </p:cNvPr>
          <p:cNvPicPr>
            <a:picLocks noChangeAspect="1"/>
          </p:cNvPicPr>
          <p:nvPr/>
        </p:nvPicPr>
        <p:blipFill>
          <a:blip r:embed="rId2"/>
          <a:stretch>
            <a:fillRect/>
          </a:stretch>
        </p:blipFill>
        <p:spPr>
          <a:xfrm>
            <a:off x="7218411" y="868600"/>
            <a:ext cx="4703846" cy="4703846"/>
          </a:xfrm>
          <a:prstGeom prst="rect">
            <a:avLst/>
          </a:prstGeom>
        </p:spPr>
      </p:pic>
      <p:pic>
        <p:nvPicPr>
          <p:cNvPr id="28" name="Image 27" descr="Une image contenant motif, Graphique, pixel, conception&#10;&#10;Description générée automatiquement">
            <a:extLst>
              <a:ext uri="{FF2B5EF4-FFF2-40B4-BE49-F238E27FC236}">
                <a16:creationId xmlns:a16="http://schemas.microsoft.com/office/drawing/2014/main" id="{25815A7D-B887-3E50-A57B-540823F7C1C9}"/>
              </a:ext>
            </a:extLst>
          </p:cNvPr>
          <p:cNvPicPr>
            <a:picLocks noChangeAspect="1"/>
          </p:cNvPicPr>
          <p:nvPr/>
        </p:nvPicPr>
        <p:blipFill>
          <a:blip r:embed="rId3"/>
          <a:stretch>
            <a:fillRect/>
          </a:stretch>
        </p:blipFill>
        <p:spPr>
          <a:xfrm>
            <a:off x="5452868" y="2289380"/>
            <a:ext cx="1905000" cy="1905000"/>
          </a:xfrm>
          <a:prstGeom prst="rect">
            <a:avLst/>
          </a:prstGeom>
        </p:spPr>
      </p:pic>
      <p:grpSp>
        <p:nvGrpSpPr>
          <p:cNvPr id="34" name="Groupe 33">
            <a:extLst>
              <a:ext uri="{FF2B5EF4-FFF2-40B4-BE49-F238E27FC236}">
                <a16:creationId xmlns:a16="http://schemas.microsoft.com/office/drawing/2014/main" id="{FE3F46BE-0CFF-B4EB-654D-F24A44F75F7F}"/>
              </a:ext>
            </a:extLst>
          </p:cNvPr>
          <p:cNvGrpSpPr/>
          <p:nvPr/>
        </p:nvGrpSpPr>
        <p:grpSpPr>
          <a:xfrm>
            <a:off x="8230289" y="5261746"/>
            <a:ext cx="2626416" cy="1223086"/>
            <a:chOff x="8230289" y="5170985"/>
            <a:chExt cx="2626416" cy="1223086"/>
          </a:xfrm>
        </p:grpSpPr>
        <p:pic>
          <p:nvPicPr>
            <p:cNvPr id="29" name="Image 28" descr="Une image contenant noir, obscurité&#10;&#10;Description générée automatiquement">
              <a:extLst>
                <a:ext uri="{FF2B5EF4-FFF2-40B4-BE49-F238E27FC236}">
                  <a16:creationId xmlns:a16="http://schemas.microsoft.com/office/drawing/2014/main" id="{456B9BCB-1DAF-B596-A315-64BB1359B04A}"/>
                </a:ext>
              </a:extLst>
            </p:cNvPr>
            <p:cNvPicPr>
              <a:picLocks noChangeAspect="1"/>
            </p:cNvPicPr>
            <p:nvPr/>
          </p:nvPicPr>
          <p:blipFill rotWithShape="1">
            <a:blip r:embed="rId4"/>
            <a:srcRect l="8706" t="30179" b="38715"/>
            <a:stretch/>
          </p:blipFill>
          <p:spPr>
            <a:xfrm>
              <a:off x="8230289" y="5455049"/>
              <a:ext cx="2626416" cy="939022"/>
            </a:xfrm>
            <a:prstGeom prst="rect">
              <a:avLst/>
            </a:prstGeom>
          </p:spPr>
        </p:pic>
        <p:pic>
          <p:nvPicPr>
            <p:cNvPr id="30" name="Image 29" descr="Une image contenant noir, obscurité&#10;&#10;Description générée automatiquement">
              <a:extLst>
                <a:ext uri="{FF2B5EF4-FFF2-40B4-BE49-F238E27FC236}">
                  <a16:creationId xmlns:a16="http://schemas.microsoft.com/office/drawing/2014/main" id="{B64BC51D-95AA-EB1B-F441-D3F0C81581A5}"/>
                </a:ext>
              </a:extLst>
            </p:cNvPr>
            <p:cNvPicPr>
              <a:picLocks noChangeAspect="1"/>
            </p:cNvPicPr>
            <p:nvPr/>
          </p:nvPicPr>
          <p:blipFill rotWithShape="1">
            <a:blip r:embed="rId5"/>
            <a:srcRect l="18258" t="34481" r="12904" b="42691"/>
            <a:stretch/>
          </p:blipFill>
          <p:spPr>
            <a:xfrm>
              <a:off x="8374566" y="5170985"/>
              <a:ext cx="2091122" cy="727654"/>
            </a:xfrm>
            <a:prstGeom prst="rect">
              <a:avLst/>
            </a:prstGeom>
          </p:spPr>
        </p:pic>
      </p:grpSp>
      <p:sp>
        <p:nvSpPr>
          <p:cNvPr id="31" name="Title 1">
            <a:extLst>
              <a:ext uri="{FF2B5EF4-FFF2-40B4-BE49-F238E27FC236}">
                <a16:creationId xmlns:a16="http://schemas.microsoft.com/office/drawing/2014/main" id="{8EB7CD86-8108-8E64-5E02-AB4200F96F58}"/>
              </a:ext>
            </a:extLst>
          </p:cNvPr>
          <p:cNvSpPr txBox="1">
            <a:spLocks/>
          </p:cNvSpPr>
          <p:nvPr/>
        </p:nvSpPr>
        <p:spPr>
          <a:xfrm>
            <a:off x="8441001" y="4940678"/>
            <a:ext cx="2091122" cy="550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latin typeface="Source Sans Pro Light" panose="020F0302020204030204" pitchFamily="34" charset="0"/>
                <a:cs typeface="Source Sans Pro Light" panose="020F0302020204030204" pitchFamily="34" charset="0"/>
              </a:rPr>
              <a:t>Follow us on Social Media</a:t>
            </a:r>
            <a:endParaRPr lang="en-SE" sz="1600">
              <a:latin typeface="Source Sans Pro Light" panose="020F0302020204030204" pitchFamily="34" charset="0"/>
              <a:cs typeface="Source Sans Pro Light" panose="020F0302020204030204" pitchFamily="34" charset="0"/>
            </a:endParaRPr>
          </a:p>
        </p:txBody>
      </p:sp>
      <p:sp>
        <p:nvSpPr>
          <p:cNvPr id="32" name="Title 1">
            <a:extLst>
              <a:ext uri="{FF2B5EF4-FFF2-40B4-BE49-F238E27FC236}">
                <a16:creationId xmlns:a16="http://schemas.microsoft.com/office/drawing/2014/main" id="{4CDCCABC-E609-6A79-2140-B17C1C888F00}"/>
              </a:ext>
            </a:extLst>
          </p:cNvPr>
          <p:cNvSpPr txBox="1">
            <a:spLocks/>
          </p:cNvSpPr>
          <p:nvPr/>
        </p:nvSpPr>
        <p:spPr>
          <a:xfrm>
            <a:off x="5592696" y="4619489"/>
            <a:ext cx="2273222" cy="9383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latin typeface="Source Sans Pro Light" panose="020F0302020204030204" pitchFamily="34" charset="0"/>
                <a:cs typeface="Source Sans Pro Light" panose="020F0302020204030204" pitchFamily="34" charset="0"/>
              </a:rPr>
              <a:t>Visit the website</a:t>
            </a:r>
            <a:endParaRPr lang="en-US" sz="1600" dirty="0">
              <a:latin typeface="Source Sans 3 SemiBold" panose="020B0303030403020204" pitchFamily="34" charset="0"/>
            </a:endParaRPr>
          </a:p>
          <a:p>
            <a:pPr algn="l"/>
            <a:r>
              <a:rPr lang="en-US" sz="1600" dirty="0">
                <a:solidFill>
                  <a:srgbClr val="0059AA"/>
                </a:solidFill>
                <a:latin typeface="Source Sans Pro Light" panose="020F0302020204030204" pitchFamily="34" charset="0"/>
                <a:cs typeface="Source Sans Pro Light" panose="020F0302020204030204" pitchFamily="34" charset="0"/>
                <a:hlinkClick r:id="rId6">
                  <a:extLst>
                    <a:ext uri="{A12FA001-AC4F-418D-AE19-62706E023703}">
                      <ahyp:hlinkClr xmlns:ahyp="http://schemas.microsoft.com/office/drawing/2018/hyperlinkcolor" val="tx"/>
                    </a:ext>
                  </a:extLst>
                </a:hlinkClick>
              </a:rPr>
              <a:t>https://eu-mayors.ec.europa.eu/en/The-Cities-Heat-Detox</a:t>
            </a:r>
            <a:r>
              <a:rPr lang="en-US" sz="1600" dirty="0">
                <a:solidFill>
                  <a:srgbClr val="0059AA"/>
                </a:solidFill>
                <a:latin typeface="Source Sans Pro Light" panose="020F0302020204030204" pitchFamily="34" charset="0"/>
                <a:cs typeface="Source Sans Pro Light" panose="020F0302020204030204" pitchFamily="34" charset="0"/>
              </a:rPr>
              <a:t> </a:t>
            </a:r>
            <a:endParaRPr lang="en-SE" sz="1600">
              <a:solidFill>
                <a:srgbClr val="0059AA"/>
              </a:solidFill>
              <a:latin typeface="Source Sans Pro Light" panose="020F0302020204030204" pitchFamily="34" charset="0"/>
              <a:cs typeface="Source Sans Pro Light" panose="020F0302020204030204" pitchFamily="34" charset="0"/>
            </a:endParaRPr>
          </a:p>
        </p:txBody>
      </p:sp>
      <p:sp>
        <p:nvSpPr>
          <p:cNvPr id="33" name="Title 1">
            <a:extLst>
              <a:ext uri="{FF2B5EF4-FFF2-40B4-BE49-F238E27FC236}">
                <a16:creationId xmlns:a16="http://schemas.microsoft.com/office/drawing/2014/main" id="{EE7025DF-73D7-6351-9EDE-23EF2230CB9E}"/>
              </a:ext>
            </a:extLst>
          </p:cNvPr>
          <p:cNvSpPr txBox="1">
            <a:spLocks/>
          </p:cNvSpPr>
          <p:nvPr/>
        </p:nvSpPr>
        <p:spPr>
          <a:xfrm>
            <a:off x="5577857" y="5300514"/>
            <a:ext cx="2432338" cy="9383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latin typeface="Source Sans Pro Light" panose="020F0302020204030204" pitchFamily="34" charset="0"/>
                <a:cs typeface="Source Sans Pro Light" panose="020F0302020204030204" pitchFamily="34" charset="0"/>
              </a:rPr>
              <a:t>Contact us</a:t>
            </a:r>
            <a:endParaRPr lang="en-US" sz="1600" dirty="0">
              <a:latin typeface="Source Sans 3 SemiBold" panose="020B0303030403020204" pitchFamily="34" charset="0"/>
            </a:endParaRPr>
          </a:p>
          <a:p>
            <a:pPr algn="l"/>
            <a:r>
              <a:rPr lang="en-US" sz="1600" dirty="0">
                <a:solidFill>
                  <a:srgbClr val="0059AA"/>
                </a:solidFill>
                <a:latin typeface="Source Sans Pro Light" panose="020F0302020204030204" pitchFamily="34" charset="0"/>
                <a:cs typeface="Source Sans Pro Light" panose="020F0302020204030204" pitchFamily="34" charset="0"/>
                <a:hlinkClick r:id="rId7">
                  <a:extLst>
                    <a:ext uri="{A12FA001-AC4F-418D-AE19-62706E023703}">
                      <ahyp:hlinkClr xmlns:ahyp="http://schemas.microsoft.com/office/drawing/2018/hyperlinkcolor" val="tx"/>
                    </a:ext>
                  </a:extLst>
                </a:hlinkClick>
              </a:rPr>
              <a:t>campaigns@eumayors.eu</a:t>
            </a:r>
            <a:r>
              <a:rPr lang="en-US" sz="1600" dirty="0">
                <a:solidFill>
                  <a:srgbClr val="0059AA"/>
                </a:solidFill>
                <a:latin typeface="Source Sans Pro Light" panose="020F0302020204030204" pitchFamily="34" charset="0"/>
                <a:cs typeface="Source Sans Pro Light" panose="020F0302020204030204" pitchFamily="34" charset="0"/>
              </a:rPr>
              <a:t> </a:t>
            </a:r>
            <a:endParaRPr lang="en-SE" sz="1600">
              <a:solidFill>
                <a:srgbClr val="0059AA"/>
              </a:solidFill>
              <a:latin typeface="Source Sans Pro Light" panose="020F0302020204030204" pitchFamily="34" charset="0"/>
              <a:cs typeface="Source Sans Pro Light" panose="020F0302020204030204" pitchFamily="34" charset="0"/>
            </a:endParaRPr>
          </a:p>
        </p:txBody>
      </p:sp>
    </p:spTree>
    <p:extLst>
      <p:ext uri="{BB962C8B-B14F-4D97-AF65-F5344CB8AC3E}">
        <p14:creationId xmlns:p14="http://schemas.microsoft.com/office/powerpoint/2010/main" val="230703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7926C7A5212A4CA73F8938036D9B3A" ma:contentTypeVersion="16" ma:contentTypeDescription="Crée un document." ma:contentTypeScope="" ma:versionID="855a7786b47a2884e974c036b3458f1c">
  <xsd:schema xmlns:xsd="http://www.w3.org/2001/XMLSchema" xmlns:xs="http://www.w3.org/2001/XMLSchema" xmlns:p="http://schemas.microsoft.com/office/2006/metadata/properties" xmlns:ns2="9ecfea4f-ee54-4671-a1b6-73d55e8c41ed" xmlns:ns3="c5d922da-e512-4c5d-aa42-266487e1f55e" targetNamespace="http://schemas.microsoft.com/office/2006/metadata/properties" ma:root="true" ma:fieldsID="58dc0cb679325dd1cdf1fbb2c58ffb5c" ns2:_="" ns3:_="">
    <xsd:import namespace="9ecfea4f-ee54-4671-a1b6-73d55e8c41ed"/>
    <xsd:import namespace="c5d922da-e512-4c5d-aa42-266487e1f55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fea4f-ee54-4671-a1b6-73d55e8c4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fc801ed7-ebd6-4100-9abd-51aea90216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922da-e512-4c5d-aa42-266487e1f55e"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0125cc80-3ee4-4d79-ba4e-9f0a8bf24abe}" ma:internalName="TaxCatchAll" ma:showField="CatchAllData" ma:web="c5d922da-e512-4c5d-aa42-266487e1f5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cfea4f-ee54-4671-a1b6-73d55e8c41ed">
      <Terms xmlns="http://schemas.microsoft.com/office/infopath/2007/PartnerControls"/>
    </lcf76f155ced4ddcb4097134ff3c332f>
    <TaxCatchAll xmlns="c5d922da-e512-4c5d-aa42-266487e1f55e" xsi:nil="true"/>
  </documentManagement>
</p:properties>
</file>

<file path=customXml/itemProps1.xml><?xml version="1.0" encoding="utf-8"?>
<ds:datastoreItem xmlns:ds="http://schemas.openxmlformats.org/officeDocument/2006/customXml" ds:itemID="{9E005F0C-960E-4D19-B0D8-3EB9688847B6}">
  <ds:schemaRefs>
    <ds:schemaRef ds:uri="http://schemas.microsoft.com/sharepoint/v3/contenttype/forms"/>
  </ds:schemaRefs>
</ds:datastoreItem>
</file>

<file path=customXml/itemProps2.xml><?xml version="1.0" encoding="utf-8"?>
<ds:datastoreItem xmlns:ds="http://schemas.openxmlformats.org/officeDocument/2006/customXml" ds:itemID="{4523844F-57A0-4CC6-B3AA-906EA6AFA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cfea4f-ee54-4671-a1b6-73d55e8c41ed"/>
    <ds:schemaRef ds:uri="c5d922da-e512-4c5d-aa42-266487e1f5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88F3E5-12F2-4D07-B660-6747EA3FF14A}">
  <ds:schemaRefs>
    <ds:schemaRef ds:uri="http://www.w3.org/XML/1998/namespace"/>
    <ds:schemaRef ds:uri="http://schemas.microsoft.com/office/2006/documentManagement/types"/>
    <ds:schemaRef ds:uri="c5d922da-e512-4c5d-aa42-266487e1f55e"/>
    <ds:schemaRef ds:uri="http://schemas.microsoft.com/office/2006/metadata/properties"/>
    <ds:schemaRef ds:uri="http://purl.org/dc/terms/"/>
    <ds:schemaRef ds:uri="9ecfea4f-ee54-4671-a1b6-73d55e8c41ed"/>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268</TotalTime>
  <Words>774</Words>
  <Application>Microsoft Macintosh PowerPoint</Application>
  <PresentationFormat>Grand écran</PresentationFormat>
  <Paragraphs>86</Paragraphs>
  <Slides>8</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Aptos</vt:lpstr>
      <vt:lpstr>Aptos Display</vt:lpstr>
      <vt:lpstr>Arial</vt:lpstr>
      <vt:lpstr>Source Sans 3 Light</vt:lpstr>
      <vt:lpstr>Source Sans 3 SemiBold</vt:lpstr>
      <vt:lpstr>Source Sans Pro</vt:lpstr>
      <vt:lpstr>Source Sans Pro Light</vt:lpstr>
      <vt:lpstr>Office Theme</vt:lpstr>
      <vt:lpstr>COVENANT OF MAYORS CAMPAIGN</vt:lpstr>
      <vt:lpstr>WHY</vt:lpstr>
      <vt:lpstr>Présentation PowerPoint</vt:lpstr>
      <vt:lpstr>Présentation PowerPoint</vt:lpstr>
      <vt:lpstr>Présentation PowerPoint</vt:lpstr>
      <vt:lpstr>Présentation PowerPoint</vt:lpstr>
      <vt:lpstr>Présentation PowerPoint</vt:lpstr>
      <vt:lpstr>JOIN THE CAMPAIGN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OF MAYORS CAMPAIGN</dc:title>
  <dc:creator>Jens Christiansen</dc:creator>
  <cp:lastModifiedBy>Eva Lopes</cp:lastModifiedBy>
  <cp:revision>8</cp:revision>
  <dcterms:created xsi:type="dcterms:W3CDTF">2024-05-29T07:47:53Z</dcterms:created>
  <dcterms:modified xsi:type="dcterms:W3CDTF">2024-09-25T13:48:28Z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0x010100C97926C7A5212A4CA73F8938036D9B3A</vt:lpwstr>
  </property>
  <property fmtid="{D5CDD505-2E9C-101B-9397-08002B2CF9AE}" pid="3" name="MediaServiceImageTags">
    <vt:lpwstr/>
  </property>
</Properties>
</file>